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2"/>
  </p:notesMasterIdLst>
  <p:sldIdLst>
    <p:sldId id="362" r:id="rId2"/>
    <p:sldId id="363" r:id="rId3"/>
    <p:sldId id="444" r:id="rId4"/>
    <p:sldId id="349" r:id="rId5"/>
    <p:sldId id="294" r:id="rId6"/>
    <p:sldId id="295" r:id="rId7"/>
    <p:sldId id="297" r:id="rId8"/>
    <p:sldId id="330" r:id="rId9"/>
    <p:sldId id="331" r:id="rId10"/>
    <p:sldId id="303" r:id="rId11"/>
    <p:sldId id="344" r:id="rId12"/>
    <p:sldId id="305" r:id="rId13"/>
    <p:sldId id="314" r:id="rId14"/>
    <p:sldId id="345" r:id="rId15"/>
    <p:sldId id="308" r:id="rId16"/>
    <p:sldId id="309" r:id="rId17"/>
    <p:sldId id="316" r:id="rId18"/>
    <p:sldId id="360" r:id="rId19"/>
    <p:sldId id="317" r:id="rId20"/>
    <p:sldId id="319" r:id="rId21"/>
    <p:sldId id="320" r:id="rId22"/>
    <p:sldId id="321" r:id="rId23"/>
    <p:sldId id="333" r:id="rId24"/>
    <p:sldId id="334" r:id="rId25"/>
    <p:sldId id="346" r:id="rId26"/>
    <p:sldId id="347" r:id="rId27"/>
    <p:sldId id="336" r:id="rId28"/>
    <p:sldId id="338" r:id="rId29"/>
    <p:sldId id="328" r:id="rId30"/>
    <p:sldId id="359" r:id="rId31"/>
  </p:sldIdLst>
  <p:sldSz cx="9144000" cy="6858000" type="screen4x3"/>
  <p:notesSz cx="7010400" cy="9296400"/>
  <p:custDataLst>
    <p:tags r:id="rId33"/>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D108E5B-375E-44C7-B144-F733F24312F0}">
          <p14:sldIdLst>
            <p14:sldId id="362"/>
            <p14:sldId id="363"/>
            <p14:sldId id="444"/>
            <p14:sldId id="349"/>
            <p14:sldId id="294"/>
            <p14:sldId id="295"/>
            <p14:sldId id="297"/>
            <p14:sldId id="330"/>
            <p14:sldId id="331"/>
            <p14:sldId id="303"/>
            <p14:sldId id="344"/>
            <p14:sldId id="305"/>
            <p14:sldId id="314"/>
            <p14:sldId id="345"/>
            <p14:sldId id="308"/>
            <p14:sldId id="309"/>
            <p14:sldId id="316"/>
            <p14:sldId id="360"/>
            <p14:sldId id="317"/>
            <p14:sldId id="319"/>
            <p14:sldId id="320"/>
            <p14:sldId id="321"/>
            <p14:sldId id="333"/>
            <p14:sldId id="334"/>
            <p14:sldId id="346"/>
            <p14:sldId id="347"/>
            <p14:sldId id="336"/>
            <p14:sldId id="338"/>
            <p14:sldId id="328"/>
            <p14:sldId id="35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ey, Bridget" initials="BD" lastIdx="1" clrIdx="0"/>
  <p:cmAuthor id="2" name="Aimee Eller" initials="AE" lastIdx="1" clrIdx="1">
    <p:extLst>
      <p:ext uri="{19B8F6BF-5375-455C-9EA6-DF929625EA0E}">
        <p15:presenceInfo xmlns:p15="http://schemas.microsoft.com/office/powerpoint/2012/main" userId="S-1-5-21-2869036626-2874330937-4131057178-22800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A7E1"/>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1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7-06T16:41:26.513" idx="1">
    <p:pos x="10" y="10"/>
    <p:text>Last quarter was June 2016..i suspect this is dated.</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60F37-F9D8-4F91-A632-B43EE4309A5C}" type="doc">
      <dgm:prSet loTypeId="urn:microsoft.com/office/officeart/2005/8/layout/StepDownProcess" loCatId="process" qsTypeId="urn:microsoft.com/office/officeart/2005/8/quickstyle/3d3" qsCatId="3D" csTypeId="urn:microsoft.com/office/officeart/2005/8/colors/accent1_2" csCatId="accent1" phldr="1"/>
      <dgm:spPr/>
      <dgm:t>
        <a:bodyPr/>
        <a:lstStyle/>
        <a:p>
          <a:endParaRPr lang="en-US"/>
        </a:p>
      </dgm:t>
    </dgm:pt>
    <dgm:pt modelId="{022A964A-7523-4DCC-92FE-E22A44FDB099}">
      <dgm:prSet phldrT="[Text]"/>
      <dgm:spPr/>
      <dgm:t>
        <a:bodyPr/>
        <a:lstStyle/>
        <a:p>
          <a:r>
            <a:rPr lang="en-US" b="1" dirty="0"/>
            <a:t>Counseling</a:t>
          </a:r>
        </a:p>
      </dgm:t>
    </dgm:pt>
    <dgm:pt modelId="{304003CE-098F-4B8B-BB71-AF04CAC42B40}" type="parTrans" cxnId="{4D4424B3-5D98-475D-84E3-5D51A25954BB}">
      <dgm:prSet/>
      <dgm:spPr/>
      <dgm:t>
        <a:bodyPr/>
        <a:lstStyle/>
        <a:p>
          <a:endParaRPr lang="en-US"/>
        </a:p>
      </dgm:t>
    </dgm:pt>
    <dgm:pt modelId="{CB4D32E2-47FE-4E28-A8A8-F78E7F3B4868}" type="sibTrans" cxnId="{4D4424B3-5D98-475D-84E3-5D51A25954BB}">
      <dgm:prSet/>
      <dgm:spPr/>
      <dgm:t>
        <a:bodyPr/>
        <a:lstStyle/>
        <a:p>
          <a:endParaRPr lang="en-US"/>
        </a:p>
      </dgm:t>
    </dgm:pt>
    <dgm:pt modelId="{A1C042AA-987F-484F-9A34-5BAFCF90C03F}">
      <dgm:prSet phldrT="[Text]"/>
      <dgm:spPr/>
      <dgm:t>
        <a:bodyPr/>
        <a:lstStyle/>
        <a:p>
          <a:r>
            <a:rPr lang="en-US" b="1" dirty="0"/>
            <a:t>Application</a:t>
          </a:r>
        </a:p>
      </dgm:t>
    </dgm:pt>
    <dgm:pt modelId="{F1BCA4BE-0D24-4704-BBA0-513E1273E9FB}" type="parTrans" cxnId="{A7C93ED6-3205-4CEA-9F3B-0DE401E6B04E}">
      <dgm:prSet/>
      <dgm:spPr/>
      <dgm:t>
        <a:bodyPr/>
        <a:lstStyle/>
        <a:p>
          <a:endParaRPr lang="en-US"/>
        </a:p>
      </dgm:t>
    </dgm:pt>
    <dgm:pt modelId="{EE166643-1A4F-4C31-AA48-7BC84B116F91}" type="sibTrans" cxnId="{A7C93ED6-3205-4CEA-9F3B-0DE401E6B04E}">
      <dgm:prSet/>
      <dgm:spPr/>
      <dgm:t>
        <a:bodyPr/>
        <a:lstStyle/>
        <a:p>
          <a:endParaRPr lang="en-US"/>
        </a:p>
      </dgm:t>
    </dgm:pt>
    <dgm:pt modelId="{6D7082E8-7EE8-4E87-915F-48B881495644}">
      <dgm:prSet phldrT="[Text]" custT="1"/>
      <dgm:spPr/>
      <dgm:t>
        <a:bodyPr/>
        <a:lstStyle/>
        <a:p>
          <a:r>
            <a:rPr lang="en-US" sz="1300" dirty="0">
              <a:latin typeface="Calibri" pitchFamily="34" charset="0"/>
              <a:cs typeface="Calibri" pitchFamily="34" charset="0"/>
            </a:rPr>
            <a:t>The client applies for the HECM, and provides the signed and dated counseling certificate.</a:t>
          </a:r>
        </a:p>
      </dgm:t>
    </dgm:pt>
    <dgm:pt modelId="{5932A40B-BE3E-4D3E-B3C9-A43E7E18CB42}" type="parTrans" cxnId="{8ED85F74-9164-480C-9172-E2DC551F3E99}">
      <dgm:prSet/>
      <dgm:spPr/>
      <dgm:t>
        <a:bodyPr/>
        <a:lstStyle/>
        <a:p>
          <a:endParaRPr lang="en-US"/>
        </a:p>
      </dgm:t>
    </dgm:pt>
    <dgm:pt modelId="{67945C1D-7A93-486E-9208-4B89D4A7ACEC}" type="sibTrans" cxnId="{8ED85F74-9164-480C-9172-E2DC551F3E99}">
      <dgm:prSet/>
      <dgm:spPr/>
      <dgm:t>
        <a:bodyPr/>
        <a:lstStyle/>
        <a:p>
          <a:endParaRPr lang="en-US"/>
        </a:p>
      </dgm:t>
    </dgm:pt>
    <dgm:pt modelId="{737E15AE-DE18-4FCA-96CE-91FD64928E4B}">
      <dgm:prSet phldrT="[Text]" custT="1"/>
      <dgm:spPr/>
      <dgm:t>
        <a:bodyPr/>
        <a:lstStyle/>
        <a:p>
          <a:r>
            <a:rPr lang="en-US" sz="1300" dirty="0">
              <a:latin typeface="Calibri" pitchFamily="34" charset="0"/>
              <a:cs typeface="Calibri" pitchFamily="34" charset="0"/>
            </a:rPr>
            <a:t>Property appraisal, processing and approval are similar to a traditional mortgage.</a:t>
          </a:r>
        </a:p>
      </dgm:t>
    </dgm:pt>
    <dgm:pt modelId="{25D4C862-B81D-4F9B-8EFD-DBE702C7AB8D}" type="parTrans" cxnId="{AAEFC0DD-2D37-4AE8-AD1D-F09467EE3CC7}">
      <dgm:prSet/>
      <dgm:spPr/>
      <dgm:t>
        <a:bodyPr/>
        <a:lstStyle/>
        <a:p>
          <a:endParaRPr lang="en-US"/>
        </a:p>
      </dgm:t>
    </dgm:pt>
    <dgm:pt modelId="{0EF39AC0-E328-4B0C-B2EC-6FD509E391DB}" type="sibTrans" cxnId="{AAEFC0DD-2D37-4AE8-AD1D-F09467EE3CC7}">
      <dgm:prSet/>
      <dgm:spPr/>
      <dgm:t>
        <a:bodyPr/>
        <a:lstStyle/>
        <a:p>
          <a:endParaRPr lang="en-US"/>
        </a:p>
      </dgm:t>
    </dgm:pt>
    <dgm:pt modelId="{CDFAD2BC-4396-4DEF-AC56-2A7A54D16EC1}">
      <dgm:prSet phldrT="[Text]" custT="1"/>
      <dgm:spPr/>
      <dgm:t>
        <a:bodyPr/>
        <a:lstStyle/>
        <a:p>
          <a:r>
            <a:rPr lang="en-US" sz="1300" dirty="0">
              <a:latin typeface="Calibri" pitchFamily="34" charset="0"/>
              <a:cs typeface="Calibri" pitchFamily="34" charset="0"/>
            </a:rPr>
            <a:t>Closing is typically 30 to 45 days after application.</a:t>
          </a:r>
        </a:p>
      </dgm:t>
    </dgm:pt>
    <dgm:pt modelId="{8258B374-7506-408A-B58A-95A39F9F34BC}" type="parTrans" cxnId="{FF3B0E2A-7D62-4D6D-A322-A3D4C2571997}">
      <dgm:prSet/>
      <dgm:spPr/>
      <dgm:t>
        <a:bodyPr/>
        <a:lstStyle/>
        <a:p>
          <a:endParaRPr lang="en-US"/>
        </a:p>
      </dgm:t>
    </dgm:pt>
    <dgm:pt modelId="{5B01599A-9C82-4BBF-A8B0-2F63C3BA5185}" type="sibTrans" cxnId="{FF3B0E2A-7D62-4D6D-A322-A3D4C2571997}">
      <dgm:prSet/>
      <dgm:spPr/>
      <dgm:t>
        <a:bodyPr/>
        <a:lstStyle/>
        <a:p>
          <a:endParaRPr lang="en-US"/>
        </a:p>
      </dgm:t>
    </dgm:pt>
    <dgm:pt modelId="{C0B040B2-E198-4647-B920-937FF3134F55}">
      <dgm:prSet phldrT="[Text]"/>
      <dgm:spPr/>
      <dgm:t>
        <a:bodyPr/>
        <a:lstStyle/>
        <a:p>
          <a:r>
            <a:rPr lang="en-US" b="1" dirty="0"/>
            <a:t>Closing</a:t>
          </a:r>
        </a:p>
      </dgm:t>
    </dgm:pt>
    <dgm:pt modelId="{80A4381E-9EBE-45EF-8503-FE81F4EB5606}" type="parTrans" cxnId="{AD9B6644-B8FA-4505-8640-0EECC99FC26E}">
      <dgm:prSet/>
      <dgm:spPr/>
      <dgm:t>
        <a:bodyPr/>
        <a:lstStyle/>
        <a:p>
          <a:endParaRPr lang="en-US"/>
        </a:p>
      </dgm:t>
    </dgm:pt>
    <dgm:pt modelId="{B365D96B-4004-4596-9B48-600A5EA68EB0}" type="sibTrans" cxnId="{AD9B6644-B8FA-4505-8640-0EECC99FC26E}">
      <dgm:prSet/>
      <dgm:spPr/>
      <dgm:t>
        <a:bodyPr/>
        <a:lstStyle/>
        <a:p>
          <a:endParaRPr lang="en-US"/>
        </a:p>
      </dgm:t>
    </dgm:pt>
    <dgm:pt modelId="{93BBD448-1BB4-4E6C-AC8C-05E69E36DFF6}">
      <dgm:prSet phldrT="[Text]" custT="1"/>
      <dgm:spPr/>
      <dgm:t>
        <a:bodyPr/>
        <a:lstStyle/>
        <a:p>
          <a:r>
            <a:rPr lang="en-US" sz="1300" dirty="0">
              <a:latin typeface="Calibri" pitchFamily="34" charset="0"/>
              <a:cs typeface="Calibri" pitchFamily="34" charset="0"/>
            </a:rPr>
            <a:t>Clients must participate in an information session with an independent, HUD-approved counselor, in person or by phone, BEFORE completing an application.</a:t>
          </a:r>
        </a:p>
      </dgm:t>
    </dgm:pt>
    <dgm:pt modelId="{E71AAECE-8CAA-4E5C-8C58-5246AB2E84BF}" type="parTrans" cxnId="{7554A015-5A42-4780-860B-6665418FD17A}">
      <dgm:prSet/>
      <dgm:spPr/>
      <dgm:t>
        <a:bodyPr/>
        <a:lstStyle/>
        <a:p>
          <a:endParaRPr lang="en-US"/>
        </a:p>
      </dgm:t>
    </dgm:pt>
    <dgm:pt modelId="{C3236154-FB37-4716-AF9E-EE216A8B47FF}" type="sibTrans" cxnId="{7554A015-5A42-4780-860B-6665418FD17A}">
      <dgm:prSet/>
      <dgm:spPr/>
      <dgm:t>
        <a:bodyPr/>
        <a:lstStyle/>
        <a:p>
          <a:endParaRPr lang="en-US"/>
        </a:p>
      </dgm:t>
    </dgm:pt>
    <dgm:pt modelId="{883D8708-5F43-4740-B928-8A3C3481C35D}">
      <dgm:prSet phldrT="[Text]"/>
      <dgm:spPr/>
      <dgm:t>
        <a:bodyPr/>
        <a:lstStyle/>
        <a:p>
          <a:r>
            <a:rPr lang="en-US" b="1"/>
            <a:t>Financial Assessment</a:t>
          </a:r>
          <a:endParaRPr lang="en-US" b="1" dirty="0"/>
        </a:p>
      </dgm:t>
    </dgm:pt>
    <dgm:pt modelId="{A3717E9C-00E9-4712-B85B-27C49B0329E2}" type="parTrans" cxnId="{E7DB216C-ACEE-4E3E-9859-FFC23C4408D7}">
      <dgm:prSet/>
      <dgm:spPr/>
      <dgm:t>
        <a:bodyPr/>
        <a:lstStyle/>
        <a:p>
          <a:endParaRPr lang="en-US"/>
        </a:p>
      </dgm:t>
    </dgm:pt>
    <dgm:pt modelId="{756F6A48-EE49-4674-86B4-4DADC57A513A}" type="sibTrans" cxnId="{E7DB216C-ACEE-4E3E-9859-FFC23C4408D7}">
      <dgm:prSet/>
      <dgm:spPr/>
      <dgm:t>
        <a:bodyPr/>
        <a:lstStyle/>
        <a:p>
          <a:endParaRPr lang="en-US"/>
        </a:p>
      </dgm:t>
    </dgm:pt>
    <dgm:pt modelId="{DA54D1B9-0632-492C-9DD0-A219279F05A2}">
      <dgm:prSet phldrT="[Text]"/>
      <dgm:spPr/>
      <dgm:t>
        <a:bodyPr/>
        <a:lstStyle/>
        <a:p>
          <a:r>
            <a:rPr lang="en-US" b="1"/>
            <a:t>Processing</a:t>
          </a:r>
          <a:endParaRPr lang="en-US" b="1" dirty="0"/>
        </a:p>
      </dgm:t>
    </dgm:pt>
    <dgm:pt modelId="{5EB34820-C598-49C7-AE79-0B89E8BEF6F8}" type="parTrans" cxnId="{68F83501-D2EC-4AAD-969C-89C24EBAE2DF}">
      <dgm:prSet/>
      <dgm:spPr/>
      <dgm:t>
        <a:bodyPr/>
        <a:lstStyle/>
        <a:p>
          <a:endParaRPr lang="en-US"/>
        </a:p>
      </dgm:t>
    </dgm:pt>
    <dgm:pt modelId="{CBE415BD-60A1-46B1-9693-65A07A7816DC}" type="sibTrans" cxnId="{68F83501-D2EC-4AAD-969C-89C24EBAE2DF}">
      <dgm:prSet/>
      <dgm:spPr/>
      <dgm:t>
        <a:bodyPr/>
        <a:lstStyle/>
        <a:p>
          <a:endParaRPr lang="en-US"/>
        </a:p>
      </dgm:t>
    </dgm:pt>
    <dgm:pt modelId="{9607EBAD-93E2-44A9-8A0E-E5FC1AC66CEA}" type="pres">
      <dgm:prSet presAssocID="{5EB60F37-F9D8-4F91-A632-B43EE4309A5C}" presName="rootnode" presStyleCnt="0">
        <dgm:presLayoutVars>
          <dgm:chMax/>
          <dgm:chPref/>
          <dgm:dir/>
          <dgm:animLvl val="lvl"/>
        </dgm:presLayoutVars>
      </dgm:prSet>
      <dgm:spPr/>
      <dgm:t>
        <a:bodyPr/>
        <a:lstStyle/>
        <a:p>
          <a:endParaRPr lang="en-US"/>
        </a:p>
      </dgm:t>
    </dgm:pt>
    <dgm:pt modelId="{DAD82E7D-E49F-49B6-818A-B5043255D75E}" type="pres">
      <dgm:prSet presAssocID="{022A964A-7523-4DCC-92FE-E22A44FDB099}" presName="composite" presStyleCnt="0"/>
      <dgm:spPr/>
    </dgm:pt>
    <dgm:pt modelId="{AFD4889A-6FB6-47E5-B19F-45C10CC47E1A}" type="pres">
      <dgm:prSet presAssocID="{022A964A-7523-4DCC-92FE-E22A44FDB099}" presName="bentUpArrow1" presStyleLbl="alignImgPlace1" presStyleIdx="0" presStyleCnt="4" custLinFactNeighborX="40553" custLinFactNeighborY="-1251"/>
      <dgm:spPr/>
    </dgm:pt>
    <dgm:pt modelId="{0D72F616-6B7D-46FD-B308-7C4DAE7FF266}" type="pres">
      <dgm:prSet presAssocID="{022A964A-7523-4DCC-92FE-E22A44FDB099}" presName="ParentText" presStyleLbl="node1" presStyleIdx="0" presStyleCnt="5" custLinFactNeighborX="1413" custLinFactNeighborY="-1062">
        <dgm:presLayoutVars>
          <dgm:chMax val="1"/>
          <dgm:chPref val="1"/>
          <dgm:bulletEnabled val="1"/>
        </dgm:presLayoutVars>
      </dgm:prSet>
      <dgm:spPr/>
      <dgm:t>
        <a:bodyPr/>
        <a:lstStyle/>
        <a:p>
          <a:endParaRPr lang="en-US"/>
        </a:p>
      </dgm:t>
    </dgm:pt>
    <dgm:pt modelId="{21F6CB6B-B9B8-4090-9F75-C013220C57BD}" type="pres">
      <dgm:prSet presAssocID="{022A964A-7523-4DCC-92FE-E22A44FDB099}" presName="ChildText" presStyleLbl="revTx" presStyleIdx="0" presStyleCnt="5" custScaleX="489862" custScaleY="154892" custLinFactX="100000" custLinFactNeighborX="127958" custLinFactNeighborY="-16933">
        <dgm:presLayoutVars>
          <dgm:chMax val="0"/>
          <dgm:chPref val="0"/>
          <dgm:bulletEnabled val="1"/>
        </dgm:presLayoutVars>
      </dgm:prSet>
      <dgm:spPr/>
      <dgm:t>
        <a:bodyPr/>
        <a:lstStyle/>
        <a:p>
          <a:endParaRPr lang="en-US"/>
        </a:p>
      </dgm:t>
    </dgm:pt>
    <dgm:pt modelId="{A358AE95-6020-412D-8434-EC066EAF9476}" type="pres">
      <dgm:prSet presAssocID="{CB4D32E2-47FE-4E28-A8A8-F78E7F3B4868}" presName="sibTrans" presStyleCnt="0"/>
      <dgm:spPr/>
    </dgm:pt>
    <dgm:pt modelId="{DB0D7515-8E4F-4ACC-904F-C72705AAC918}" type="pres">
      <dgm:prSet presAssocID="{A1C042AA-987F-484F-9A34-5BAFCF90C03F}" presName="composite" presStyleCnt="0"/>
      <dgm:spPr/>
    </dgm:pt>
    <dgm:pt modelId="{B4520E55-AB85-425B-9CCD-8ACDF7F1582C}" type="pres">
      <dgm:prSet presAssocID="{A1C042AA-987F-484F-9A34-5BAFCF90C03F}" presName="bentUpArrow1" presStyleLbl="alignImgPlace1" presStyleIdx="1" presStyleCnt="4" custLinFactNeighborX="-34294"/>
      <dgm:spPr/>
    </dgm:pt>
    <dgm:pt modelId="{017D2EA8-5789-4BB9-9D79-01A9EB6030BB}" type="pres">
      <dgm:prSet presAssocID="{A1C042AA-987F-484F-9A34-5BAFCF90C03F}" presName="ParentText" presStyleLbl="node1" presStyleIdx="1" presStyleCnt="5" custLinFactNeighborX="-39546" custLinFactNeighborY="2124">
        <dgm:presLayoutVars>
          <dgm:chMax val="1"/>
          <dgm:chPref val="1"/>
          <dgm:bulletEnabled val="1"/>
        </dgm:presLayoutVars>
      </dgm:prSet>
      <dgm:spPr/>
      <dgm:t>
        <a:bodyPr/>
        <a:lstStyle/>
        <a:p>
          <a:endParaRPr lang="en-US"/>
        </a:p>
      </dgm:t>
    </dgm:pt>
    <dgm:pt modelId="{04F9E839-102C-40C4-8BAF-7A94162D84FB}" type="pres">
      <dgm:prSet presAssocID="{A1C042AA-987F-484F-9A34-5BAFCF90C03F}" presName="ChildText" presStyleLbl="revTx" presStyleIdx="1" presStyleCnt="5" custScaleX="435420" custScaleY="134297" custLinFactX="37987" custLinFactNeighborX="100000" custLinFactNeighborY="3839">
        <dgm:presLayoutVars>
          <dgm:chMax val="0"/>
          <dgm:chPref val="0"/>
          <dgm:bulletEnabled val="1"/>
        </dgm:presLayoutVars>
      </dgm:prSet>
      <dgm:spPr/>
      <dgm:t>
        <a:bodyPr/>
        <a:lstStyle/>
        <a:p>
          <a:endParaRPr lang="en-US"/>
        </a:p>
      </dgm:t>
    </dgm:pt>
    <dgm:pt modelId="{BE715D87-4456-4A45-A29C-8870072AE301}" type="pres">
      <dgm:prSet presAssocID="{EE166643-1A4F-4C31-AA48-7BC84B116F91}" presName="sibTrans" presStyleCnt="0"/>
      <dgm:spPr/>
    </dgm:pt>
    <dgm:pt modelId="{937E4389-9D54-4731-AC24-2456FC0222E2}" type="pres">
      <dgm:prSet presAssocID="{883D8708-5F43-4740-B928-8A3C3481C35D}" presName="composite" presStyleCnt="0"/>
      <dgm:spPr/>
    </dgm:pt>
    <dgm:pt modelId="{1227B4D9-E32B-468D-A9E8-4A78EAD1BE17}" type="pres">
      <dgm:prSet presAssocID="{883D8708-5F43-4740-B928-8A3C3481C35D}" presName="bentUpArrow1" presStyleLbl="alignImgPlace1" presStyleIdx="2" presStyleCnt="4" custLinFactNeighborX="-87667" custLinFactNeighborY="5444"/>
      <dgm:spPr/>
    </dgm:pt>
    <dgm:pt modelId="{332E0468-9ABC-4F02-8197-E4D10A4EC92A}" type="pres">
      <dgm:prSet presAssocID="{883D8708-5F43-4740-B928-8A3C3481C35D}" presName="ParentText" presStyleLbl="node1" presStyleIdx="2" presStyleCnt="5" custLinFactNeighborX="-88393" custLinFactNeighborY="4620">
        <dgm:presLayoutVars>
          <dgm:chMax val="1"/>
          <dgm:chPref val="1"/>
          <dgm:bulletEnabled val="1"/>
        </dgm:presLayoutVars>
      </dgm:prSet>
      <dgm:spPr/>
      <dgm:t>
        <a:bodyPr/>
        <a:lstStyle/>
        <a:p>
          <a:endParaRPr lang="en-US"/>
        </a:p>
      </dgm:t>
    </dgm:pt>
    <dgm:pt modelId="{95163E4E-3A65-43CB-8AC2-E5081803AF73}" type="pres">
      <dgm:prSet presAssocID="{883D8708-5F43-4740-B928-8A3C3481C35D}" presName="ChildText" presStyleLbl="revTx" presStyleIdx="2" presStyleCnt="5">
        <dgm:presLayoutVars>
          <dgm:chMax val="0"/>
          <dgm:chPref val="0"/>
          <dgm:bulletEnabled val="1"/>
        </dgm:presLayoutVars>
      </dgm:prSet>
      <dgm:spPr/>
    </dgm:pt>
    <dgm:pt modelId="{47FA4794-909F-442D-8CC8-19D87EC423C5}" type="pres">
      <dgm:prSet presAssocID="{756F6A48-EE49-4674-86B4-4DADC57A513A}" presName="sibTrans" presStyleCnt="0"/>
      <dgm:spPr/>
    </dgm:pt>
    <dgm:pt modelId="{F2E51E0B-5176-4464-8BD3-671B03A4B0E9}" type="pres">
      <dgm:prSet presAssocID="{DA54D1B9-0632-492C-9DD0-A219279F05A2}" presName="composite" presStyleCnt="0"/>
      <dgm:spPr/>
    </dgm:pt>
    <dgm:pt modelId="{150930C4-79FA-4625-80FE-5672A6B09131}" type="pres">
      <dgm:prSet presAssocID="{DA54D1B9-0632-492C-9DD0-A219279F05A2}" presName="bentUpArrow1" presStyleLbl="alignImgPlace1" presStyleIdx="3" presStyleCnt="4" custLinFactX="-128353" custLinFactNeighborX="-200000" custLinFactNeighborY="12703"/>
      <dgm:spPr/>
    </dgm:pt>
    <dgm:pt modelId="{C57FEB90-2E09-473C-85D8-D815EB1368B8}" type="pres">
      <dgm:prSet presAssocID="{DA54D1B9-0632-492C-9DD0-A219279F05A2}" presName="ParentText" presStyleLbl="node1" presStyleIdx="3" presStyleCnt="5" custLinFactX="-100000" custLinFactNeighborX="-150087" custLinFactNeighborY="7700">
        <dgm:presLayoutVars>
          <dgm:chMax val="1"/>
          <dgm:chPref val="1"/>
          <dgm:bulletEnabled val="1"/>
        </dgm:presLayoutVars>
      </dgm:prSet>
      <dgm:spPr/>
      <dgm:t>
        <a:bodyPr/>
        <a:lstStyle/>
        <a:p>
          <a:endParaRPr lang="en-US"/>
        </a:p>
      </dgm:t>
    </dgm:pt>
    <dgm:pt modelId="{F8933A40-82E6-4888-AF25-0898AC423324}" type="pres">
      <dgm:prSet presAssocID="{DA54D1B9-0632-492C-9DD0-A219279F05A2}" presName="ChildText" presStyleLbl="revTx" presStyleIdx="3" presStyleCnt="5" custScaleX="659067" custLinFactNeighborX="-36766" custLinFactNeighborY="-1905">
        <dgm:presLayoutVars>
          <dgm:chMax val="0"/>
          <dgm:chPref val="0"/>
          <dgm:bulletEnabled val="1"/>
        </dgm:presLayoutVars>
      </dgm:prSet>
      <dgm:spPr/>
      <dgm:t>
        <a:bodyPr/>
        <a:lstStyle/>
        <a:p>
          <a:endParaRPr lang="en-US"/>
        </a:p>
      </dgm:t>
    </dgm:pt>
    <dgm:pt modelId="{281763E7-81F1-4262-9B55-9024EAF04D51}" type="pres">
      <dgm:prSet presAssocID="{CBE415BD-60A1-46B1-9693-65A07A7816DC}" presName="sibTrans" presStyleCnt="0"/>
      <dgm:spPr/>
    </dgm:pt>
    <dgm:pt modelId="{1425747C-17C0-4262-B6A2-B0BB120E4E6B}" type="pres">
      <dgm:prSet presAssocID="{C0B040B2-E198-4647-B920-937FF3134F55}" presName="composite" presStyleCnt="0"/>
      <dgm:spPr/>
    </dgm:pt>
    <dgm:pt modelId="{24754D9D-326B-4E84-92F3-9E886A574E71}" type="pres">
      <dgm:prSet presAssocID="{C0B040B2-E198-4647-B920-937FF3134F55}" presName="ParentText" presStyleLbl="node1" presStyleIdx="4" presStyleCnt="5" custScaleY="98173" custLinFactX="-100000" custLinFactNeighborX="-107124" custLinFactNeighborY="19104">
        <dgm:presLayoutVars>
          <dgm:chMax val="1"/>
          <dgm:chPref val="1"/>
          <dgm:bulletEnabled val="1"/>
        </dgm:presLayoutVars>
      </dgm:prSet>
      <dgm:spPr/>
      <dgm:t>
        <a:bodyPr/>
        <a:lstStyle/>
        <a:p>
          <a:endParaRPr lang="en-US"/>
        </a:p>
      </dgm:t>
    </dgm:pt>
    <dgm:pt modelId="{E93F8FC6-8CEE-44C3-AEE7-8B926673FF1A}" type="pres">
      <dgm:prSet presAssocID="{C0B040B2-E198-4647-B920-937FF3134F55}" presName="FinalChildText" presStyleLbl="revTx" presStyleIdx="4" presStyleCnt="5" custScaleX="313336" custScaleY="128761" custLinFactX="-53512" custLinFactNeighborX="-100000" custLinFactNeighborY="20757">
        <dgm:presLayoutVars>
          <dgm:chMax val="0"/>
          <dgm:chPref val="0"/>
          <dgm:bulletEnabled val="1"/>
        </dgm:presLayoutVars>
      </dgm:prSet>
      <dgm:spPr/>
      <dgm:t>
        <a:bodyPr/>
        <a:lstStyle/>
        <a:p>
          <a:endParaRPr lang="en-US"/>
        </a:p>
      </dgm:t>
    </dgm:pt>
  </dgm:ptLst>
  <dgm:cxnLst>
    <dgm:cxn modelId="{0763D8EA-69EB-4B3C-B363-828A29CE2245}" type="presOf" srcId="{DA54D1B9-0632-492C-9DD0-A219279F05A2}" destId="{C57FEB90-2E09-473C-85D8-D815EB1368B8}" srcOrd="0" destOrd="0" presId="urn:microsoft.com/office/officeart/2005/8/layout/StepDownProcess"/>
    <dgm:cxn modelId="{4D4424B3-5D98-475D-84E3-5D51A25954BB}" srcId="{5EB60F37-F9D8-4F91-A632-B43EE4309A5C}" destId="{022A964A-7523-4DCC-92FE-E22A44FDB099}" srcOrd="0" destOrd="0" parTransId="{304003CE-098F-4B8B-BB71-AF04CAC42B40}" sibTransId="{CB4D32E2-47FE-4E28-A8A8-F78E7F3B4868}"/>
    <dgm:cxn modelId="{08238A77-E511-4327-8381-0F62FBD84168}" type="presOf" srcId="{5EB60F37-F9D8-4F91-A632-B43EE4309A5C}" destId="{9607EBAD-93E2-44A9-8A0E-E5FC1AC66CEA}" srcOrd="0" destOrd="0" presId="urn:microsoft.com/office/officeart/2005/8/layout/StepDownProcess"/>
    <dgm:cxn modelId="{8ED85F74-9164-480C-9172-E2DC551F3E99}" srcId="{A1C042AA-987F-484F-9A34-5BAFCF90C03F}" destId="{6D7082E8-7EE8-4E87-915F-48B881495644}" srcOrd="0" destOrd="0" parTransId="{5932A40B-BE3E-4D3E-B3C9-A43E7E18CB42}" sibTransId="{67945C1D-7A93-486E-9208-4B89D4A7ACEC}"/>
    <dgm:cxn modelId="{7554A015-5A42-4780-860B-6665418FD17A}" srcId="{022A964A-7523-4DCC-92FE-E22A44FDB099}" destId="{93BBD448-1BB4-4E6C-AC8C-05E69E36DFF6}" srcOrd="0" destOrd="0" parTransId="{E71AAECE-8CAA-4E5C-8C58-5246AB2E84BF}" sibTransId="{C3236154-FB37-4716-AF9E-EE216A8B47FF}"/>
    <dgm:cxn modelId="{38FECCA5-2A0E-4AD1-ADA5-165E0FF67FC9}" type="presOf" srcId="{CDFAD2BC-4396-4DEF-AC56-2A7A54D16EC1}" destId="{E93F8FC6-8CEE-44C3-AEE7-8B926673FF1A}" srcOrd="0" destOrd="0" presId="urn:microsoft.com/office/officeart/2005/8/layout/StepDownProcess"/>
    <dgm:cxn modelId="{8F40902D-7CE2-4657-ACB4-6EDD9045C0F6}" type="presOf" srcId="{6D7082E8-7EE8-4E87-915F-48B881495644}" destId="{04F9E839-102C-40C4-8BAF-7A94162D84FB}" srcOrd="0" destOrd="0" presId="urn:microsoft.com/office/officeart/2005/8/layout/StepDownProcess"/>
    <dgm:cxn modelId="{AAEFC0DD-2D37-4AE8-AD1D-F09467EE3CC7}" srcId="{DA54D1B9-0632-492C-9DD0-A219279F05A2}" destId="{737E15AE-DE18-4FCA-96CE-91FD64928E4B}" srcOrd="0" destOrd="0" parTransId="{25D4C862-B81D-4F9B-8EFD-DBE702C7AB8D}" sibTransId="{0EF39AC0-E328-4B0C-B2EC-6FD509E391DB}"/>
    <dgm:cxn modelId="{9EC1AF58-C031-4380-88F9-0A04CBB2EE3C}" type="presOf" srcId="{93BBD448-1BB4-4E6C-AC8C-05E69E36DFF6}" destId="{21F6CB6B-B9B8-4090-9F75-C013220C57BD}" srcOrd="0" destOrd="0" presId="urn:microsoft.com/office/officeart/2005/8/layout/StepDownProcess"/>
    <dgm:cxn modelId="{E7DB216C-ACEE-4E3E-9859-FFC23C4408D7}" srcId="{5EB60F37-F9D8-4F91-A632-B43EE4309A5C}" destId="{883D8708-5F43-4740-B928-8A3C3481C35D}" srcOrd="2" destOrd="0" parTransId="{A3717E9C-00E9-4712-B85B-27C49B0329E2}" sibTransId="{756F6A48-EE49-4674-86B4-4DADC57A513A}"/>
    <dgm:cxn modelId="{A7C93ED6-3205-4CEA-9F3B-0DE401E6B04E}" srcId="{5EB60F37-F9D8-4F91-A632-B43EE4309A5C}" destId="{A1C042AA-987F-484F-9A34-5BAFCF90C03F}" srcOrd="1" destOrd="0" parTransId="{F1BCA4BE-0D24-4704-BBA0-513E1273E9FB}" sibTransId="{EE166643-1A4F-4C31-AA48-7BC84B116F91}"/>
    <dgm:cxn modelId="{68F83501-D2EC-4AAD-969C-89C24EBAE2DF}" srcId="{5EB60F37-F9D8-4F91-A632-B43EE4309A5C}" destId="{DA54D1B9-0632-492C-9DD0-A219279F05A2}" srcOrd="3" destOrd="0" parTransId="{5EB34820-C598-49C7-AE79-0B89E8BEF6F8}" sibTransId="{CBE415BD-60A1-46B1-9693-65A07A7816DC}"/>
    <dgm:cxn modelId="{A40CEFA8-6F46-4534-B22C-9FE35780C34E}" type="presOf" srcId="{022A964A-7523-4DCC-92FE-E22A44FDB099}" destId="{0D72F616-6B7D-46FD-B308-7C4DAE7FF266}" srcOrd="0" destOrd="0" presId="urn:microsoft.com/office/officeart/2005/8/layout/StepDownProcess"/>
    <dgm:cxn modelId="{AD9B6644-B8FA-4505-8640-0EECC99FC26E}" srcId="{5EB60F37-F9D8-4F91-A632-B43EE4309A5C}" destId="{C0B040B2-E198-4647-B920-937FF3134F55}" srcOrd="4" destOrd="0" parTransId="{80A4381E-9EBE-45EF-8503-FE81F4EB5606}" sibTransId="{B365D96B-4004-4596-9B48-600A5EA68EB0}"/>
    <dgm:cxn modelId="{0B9F058B-9002-4101-9869-002635C697A4}" type="presOf" srcId="{A1C042AA-987F-484F-9A34-5BAFCF90C03F}" destId="{017D2EA8-5789-4BB9-9D79-01A9EB6030BB}" srcOrd="0" destOrd="0" presId="urn:microsoft.com/office/officeart/2005/8/layout/StepDownProcess"/>
    <dgm:cxn modelId="{D31231CD-19A4-40EB-BFB9-D9E6BB43CF76}" type="presOf" srcId="{883D8708-5F43-4740-B928-8A3C3481C35D}" destId="{332E0468-9ABC-4F02-8197-E4D10A4EC92A}" srcOrd="0" destOrd="0" presId="urn:microsoft.com/office/officeart/2005/8/layout/StepDownProcess"/>
    <dgm:cxn modelId="{D342419F-1AA9-4986-B21B-CF0BE287F343}" type="presOf" srcId="{C0B040B2-E198-4647-B920-937FF3134F55}" destId="{24754D9D-326B-4E84-92F3-9E886A574E71}" srcOrd="0" destOrd="0" presId="urn:microsoft.com/office/officeart/2005/8/layout/StepDownProcess"/>
    <dgm:cxn modelId="{00AEFFD5-947E-410F-A80B-0CED42EAC7B2}" type="presOf" srcId="{737E15AE-DE18-4FCA-96CE-91FD64928E4B}" destId="{F8933A40-82E6-4888-AF25-0898AC423324}" srcOrd="0" destOrd="0" presId="urn:microsoft.com/office/officeart/2005/8/layout/StepDownProcess"/>
    <dgm:cxn modelId="{FF3B0E2A-7D62-4D6D-A322-A3D4C2571997}" srcId="{C0B040B2-E198-4647-B920-937FF3134F55}" destId="{CDFAD2BC-4396-4DEF-AC56-2A7A54D16EC1}" srcOrd="0" destOrd="0" parTransId="{8258B374-7506-408A-B58A-95A39F9F34BC}" sibTransId="{5B01599A-9C82-4BBF-A8B0-2F63C3BA5185}"/>
    <dgm:cxn modelId="{3BE590F2-48C7-4BD0-982A-C24D7DAD8CDD}" type="presParOf" srcId="{9607EBAD-93E2-44A9-8A0E-E5FC1AC66CEA}" destId="{DAD82E7D-E49F-49B6-818A-B5043255D75E}" srcOrd="0" destOrd="0" presId="urn:microsoft.com/office/officeart/2005/8/layout/StepDownProcess"/>
    <dgm:cxn modelId="{30BDAFAD-243B-4719-BDD5-9FC162430E4B}" type="presParOf" srcId="{DAD82E7D-E49F-49B6-818A-B5043255D75E}" destId="{AFD4889A-6FB6-47E5-B19F-45C10CC47E1A}" srcOrd="0" destOrd="0" presId="urn:microsoft.com/office/officeart/2005/8/layout/StepDownProcess"/>
    <dgm:cxn modelId="{66A27889-D8B8-4B16-8068-A591892D477C}" type="presParOf" srcId="{DAD82E7D-E49F-49B6-818A-B5043255D75E}" destId="{0D72F616-6B7D-46FD-B308-7C4DAE7FF266}" srcOrd="1" destOrd="0" presId="urn:microsoft.com/office/officeart/2005/8/layout/StepDownProcess"/>
    <dgm:cxn modelId="{9DDC1222-EDC1-4E58-8408-79DDDB55141A}" type="presParOf" srcId="{DAD82E7D-E49F-49B6-818A-B5043255D75E}" destId="{21F6CB6B-B9B8-4090-9F75-C013220C57BD}" srcOrd="2" destOrd="0" presId="urn:microsoft.com/office/officeart/2005/8/layout/StepDownProcess"/>
    <dgm:cxn modelId="{FA1B1E26-9437-447B-8D44-6D91363D2FA1}" type="presParOf" srcId="{9607EBAD-93E2-44A9-8A0E-E5FC1AC66CEA}" destId="{A358AE95-6020-412D-8434-EC066EAF9476}" srcOrd="1" destOrd="0" presId="urn:microsoft.com/office/officeart/2005/8/layout/StepDownProcess"/>
    <dgm:cxn modelId="{1C601137-AC34-4BA5-8158-33EE8EA968AA}" type="presParOf" srcId="{9607EBAD-93E2-44A9-8A0E-E5FC1AC66CEA}" destId="{DB0D7515-8E4F-4ACC-904F-C72705AAC918}" srcOrd="2" destOrd="0" presId="urn:microsoft.com/office/officeart/2005/8/layout/StepDownProcess"/>
    <dgm:cxn modelId="{0C8E4A39-F835-499F-BE0D-45F2F19BA7AA}" type="presParOf" srcId="{DB0D7515-8E4F-4ACC-904F-C72705AAC918}" destId="{B4520E55-AB85-425B-9CCD-8ACDF7F1582C}" srcOrd="0" destOrd="0" presId="urn:microsoft.com/office/officeart/2005/8/layout/StepDownProcess"/>
    <dgm:cxn modelId="{6E1BC774-F7DC-4248-94CA-036EB990591B}" type="presParOf" srcId="{DB0D7515-8E4F-4ACC-904F-C72705AAC918}" destId="{017D2EA8-5789-4BB9-9D79-01A9EB6030BB}" srcOrd="1" destOrd="0" presId="urn:microsoft.com/office/officeart/2005/8/layout/StepDownProcess"/>
    <dgm:cxn modelId="{A936F27C-A629-4A71-9C43-E9389D52E6EF}" type="presParOf" srcId="{DB0D7515-8E4F-4ACC-904F-C72705AAC918}" destId="{04F9E839-102C-40C4-8BAF-7A94162D84FB}" srcOrd="2" destOrd="0" presId="urn:microsoft.com/office/officeart/2005/8/layout/StepDownProcess"/>
    <dgm:cxn modelId="{FBA5E80A-BC9D-4A3C-B006-64C8B410ED61}" type="presParOf" srcId="{9607EBAD-93E2-44A9-8A0E-E5FC1AC66CEA}" destId="{BE715D87-4456-4A45-A29C-8870072AE301}" srcOrd="3" destOrd="0" presId="urn:microsoft.com/office/officeart/2005/8/layout/StepDownProcess"/>
    <dgm:cxn modelId="{1D354CE6-B0E4-4ABD-91E6-C95DBF948578}" type="presParOf" srcId="{9607EBAD-93E2-44A9-8A0E-E5FC1AC66CEA}" destId="{937E4389-9D54-4731-AC24-2456FC0222E2}" srcOrd="4" destOrd="0" presId="urn:microsoft.com/office/officeart/2005/8/layout/StepDownProcess"/>
    <dgm:cxn modelId="{0AADB46B-4182-41C2-BB7B-5385BAC48B12}" type="presParOf" srcId="{937E4389-9D54-4731-AC24-2456FC0222E2}" destId="{1227B4D9-E32B-468D-A9E8-4A78EAD1BE17}" srcOrd="0" destOrd="0" presId="urn:microsoft.com/office/officeart/2005/8/layout/StepDownProcess"/>
    <dgm:cxn modelId="{E16484F8-DDB9-4713-8CD1-20EBE5D20C68}" type="presParOf" srcId="{937E4389-9D54-4731-AC24-2456FC0222E2}" destId="{332E0468-9ABC-4F02-8197-E4D10A4EC92A}" srcOrd="1" destOrd="0" presId="urn:microsoft.com/office/officeart/2005/8/layout/StepDownProcess"/>
    <dgm:cxn modelId="{7AD11558-6FFF-409E-A879-1934327375B0}" type="presParOf" srcId="{937E4389-9D54-4731-AC24-2456FC0222E2}" destId="{95163E4E-3A65-43CB-8AC2-E5081803AF73}" srcOrd="2" destOrd="0" presId="urn:microsoft.com/office/officeart/2005/8/layout/StepDownProcess"/>
    <dgm:cxn modelId="{621F7593-DE13-417A-BE2D-E216366C3D49}" type="presParOf" srcId="{9607EBAD-93E2-44A9-8A0E-E5FC1AC66CEA}" destId="{47FA4794-909F-442D-8CC8-19D87EC423C5}" srcOrd="5" destOrd="0" presId="urn:microsoft.com/office/officeart/2005/8/layout/StepDownProcess"/>
    <dgm:cxn modelId="{0C99DFF5-5CD9-4E60-B3E6-87C335E57A90}" type="presParOf" srcId="{9607EBAD-93E2-44A9-8A0E-E5FC1AC66CEA}" destId="{F2E51E0B-5176-4464-8BD3-671B03A4B0E9}" srcOrd="6" destOrd="0" presId="urn:microsoft.com/office/officeart/2005/8/layout/StepDownProcess"/>
    <dgm:cxn modelId="{9757CE45-4C2C-40C1-89A6-687DF8B25C97}" type="presParOf" srcId="{F2E51E0B-5176-4464-8BD3-671B03A4B0E9}" destId="{150930C4-79FA-4625-80FE-5672A6B09131}" srcOrd="0" destOrd="0" presId="urn:microsoft.com/office/officeart/2005/8/layout/StepDownProcess"/>
    <dgm:cxn modelId="{163C9494-140B-474C-AC98-FF28EFFF9BC4}" type="presParOf" srcId="{F2E51E0B-5176-4464-8BD3-671B03A4B0E9}" destId="{C57FEB90-2E09-473C-85D8-D815EB1368B8}" srcOrd="1" destOrd="0" presId="urn:microsoft.com/office/officeart/2005/8/layout/StepDownProcess"/>
    <dgm:cxn modelId="{B5BB62CC-F4EA-4629-A612-D1DCE51E5AE0}" type="presParOf" srcId="{F2E51E0B-5176-4464-8BD3-671B03A4B0E9}" destId="{F8933A40-82E6-4888-AF25-0898AC423324}" srcOrd="2" destOrd="0" presId="urn:microsoft.com/office/officeart/2005/8/layout/StepDownProcess"/>
    <dgm:cxn modelId="{BBAA2F0D-A957-4AD3-AD68-E6807416CF77}" type="presParOf" srcId="{9607EBAD-93E2-44A9-8A0E-E5FC1AC66CEA}" destId="{281763E7-81F1-4262-9B55-9024EAF04D51}" srcOrd="7" destOrd="0" presId="urn:microsoft.com/office/officeart/2005/8/layout/StepDownProcess"/>
    <dgm:cxn modelId="{C98BB113-551C-4C94-B860-EB6AD99AB7D9}" type="presParOf" srcId="{9607EBAD-93E2-44A9-8A0E-E5FC1AC66CEA}" destId="{1425747C-17C0-4262-B6A2-B0BB120E4E6B}" srcOrd="8" destOrd="0" presId="urn:microsoft.com/office/officeart/2005/8/layout/StepDownProcess"/>
    <dgm:cxn modelId="{AEB71E7C-224C-4692-98DB-92CF4C5D1581}" type="presParOf" srcId="{1425747C-17C0-4262-B6A2-B0BB120E4E6B}" destId="{24754D9D-326B-4E84-92F3-9E886A574E71}" srcOrd="0" destOrd="0" presId="urn:microsoft.com/office/officeart/2005/8/layout/StepDownProcess"/>
    <dgm:cxn modelId="{84255129-FB26-48C6-AC7B-79AE1C375A6A}" type="presParOf" srcId="{1425747C-17C0-4262-B6A2-B0BB120E4E6B}" destId="{E93F8FC6-8CEE-44C3-AEE7-8B926673FF1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2930" tIns="46465" rIns="92930" bIns="46465" rtlCol="0"/>
          <a:lstStyle>
            <a:lvl1pPr algn="r">
              <a:defRPr sz="1200"/>
            </a:lvl1pPr>
          </a:lstStyle>
          <a:p>
            <a:fld id="{83B5C229-A326-4068-87B2-121808264CED}" type="datetimeFigureOut">
              <a:rPr lang="en-US" smtClean="0"/>
              <a:t>3/7/2017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930" tIns="46465" rIns="92930" bIns="46465" rtlCol="0" anchor="b"/>
          <a:lstStyle>
            <a:lvl1pPr algn="r">
              <a:defRPr sz="1200"/>
            </a:lvl1pPr>
          </a:lstStyle>
          <a:p>
            <a:fld id="{827D720F-8FF1-4E41-BF8A-D05C38836E36}" type="slidenum">
              <a:rPr lang="en-US" smtClean="0"/>
              <a:t>‹#›</a:t>
            </a:fld>
            <a:endParaRPr lang="en-US"/>
          </a:p>
        </p:txBody>
      </p:sp>
    </p:spTree>
    <p:extLst>
      <p:ext uri="{BB962C8B-B14F-4D97-AF65-F5344CB8AC3E}">
        <p14:creationId xmlns:p14="http://schemas.microsoft.com/office/powerpoint/2010/main" val="308678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4</a:t>
            </a:fld>
            <a:endParaRPr lang="en-US"/>
          </a:p>
        </p:txBody>
      </p:sp>
    </p:spTree>
    <p:extLst>
      <p:ext uri="{BB962C8B-B14F-4D97-AF65-F5344CB8AC3E}">
        <p14:creationId xmlns:p14="http://schemas.microsoft.com/office/powerpoint/2010/main" val="137024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22</a:t>
            </a:fld>
            <a:endParaRPr lang="en-US"/>
          </a:p>
        </p:txBody>
      </p:sp>
    </p:spTree>
    <p:extLst>
      <p:ext uri="{BB962C8B-B14F-4D97-AF65-F5344CB8AC3E}">
        <p14:creationId xmlns:p14="http://schemas.microsoft.com/office/powerpoint/2010/main" val="391259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Reverse Mortgage Lenders Association reports today that an estimated $147 billion increase in the aggregate value of homes owned by seniors drove their share of home equity to $5.76 trillion and rocketed the NRMLA/</a:t>
            </a:r>
            <a:r>
              <a:rPr lang="en-US" sz="1200" kern="1200" dirty="0" err="1">
                <a:solidFill>
                  <a:schemeClr val="tx1"/>
                </a:solidFill>
                <a:effectLst/>
                <a:latin typeface="+mn-lt"/>
                <a:ea typeface="+mn-ea"/>
                <a:cs typeface="+mn-cs"/>
              </a:rPr>
              <a:t>RiskSpan</a:t>
            </a:r>
            <a:r>
              <a:rPr lang="en-US" sz="1200" kern="1200" dirty="0">
                <a:solidFill>
                  <a:schemeClr val="tx1"/>
                </a:solidFill>
                <a:effectLst/>
                <a:latin typeface="+mn-lt"/>
                <a:ea typeface="+mn-ea"/>
                <a:cs typeface="+mn-cs"/>
              </a:rPr>
              <a:t> Reverse Mortgage Market Index (RMMI) to an all-time high in Q3 2015 of 200.19 from 195.42 in Q2.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23</a:t>
            </a:fld>
            <a:endParaRPr lang="en-US"/>
          </a:p>
        </p:txBody>
      </p:sp>
    </p:spTree>
    <p:extLst>
      <p:ext uri="{BB962C8B-B14F-4D97-AF65-F5344CB8AC3E}">
        <p14:creationId xmlns:p14="http://schemas.microsoft.com/office/powerpoint/2010/main" val="182041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Mortgage debt held by seniors increased slightly from $1.45 trillion to $1.46 trillion last quarter, but the uptick was barely a dent in home equity levels, which have climbed steadily for 18 consecutive quarters. </a:t>
            </a:r>
            <a:endParaRPr lang="en-US" dirty="0"/>
          </a:p>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24</a:t>
            </a:fld>
            <a:endParaRPr lang="en-US"/>
          </a:p>
        </p:txBody>
      </p:sp>
    </p:spTree>
    <p:extLst>
      <p:ext uri="{BB962C8B-B14F-4D97-AF65-F5344CB8AC3E}">
        <p14:creationId xmlns:p14="http://schemas.microsoft.com/office/powerpoint/2010/main" val="353130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D720F-8FF1-4E41-BF8A-D05C38836E36}" type="slidenum">
              <a:rPr lang="en-US" smtClean="0"/>
              <a:t>25</a:t>
            </a:fld>
            <a:endParaRPr lang="en-US"/>
          </a:p>
        </p:txBody>
      </p:sp>
    </p:spTree>
    <p:extLst>
      <p:ext uri="{BB962C8B-B14F-4D97-AF65-F5344CB8AC3E}">
        <p14:creationId xmlns:p14="http://schemas.microsoft.com/office/powerpoint/2010/main" val="43436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26</a:t>
            </a:fld>
            <a:endParaRPr lang="en-US"/>
          </a:p>
        </p:txBody>
      </p:sp>
    </p:spTree>
    <p:extLst>
      <p:ext uri="{BB962C8B-B14F-4D97-AF65-F5344CB8AC3E}">
        <p14:creationId xmlns:p14="http://schemas.microsoft.com/office/powerpoint/2010/main" val="346886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6661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28</a:t>
            </a:fld>
            <a:endParaRPr lang="en-US"/>
          </a:p>
        </p:txBody>
      </p:sp>
    </p:spTree>
    <p:extLst>
      <p:ext uri="{BB962C8B-B14F-4D97-AF65-F5344CB8AC3E}">
        <p14:creationId xmlns:p14="http://schemas.microsoft.com/office/powerpoint/2010/main" val="300929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eaLnBrk="1" hangingPunct="1">
              <a:spcBef>
                <a:spcPct val="0"/>
              </a:spcBef>
              <a:buFont typeface="Calibri Light" panose="020F0302020204030204" pitchFamily="34" charset="0"/>
              <a:buAutoNum type="arabicPeriod"/>
            </a:pPr>
            <a:r>
              <a:rPr lang="en-US" altLang="en-US" sz="1200" b="1" dirty="0"/>
              <a:t>Previous thinking was retirement costs would come from checking, savings, money market, IRA, 401k but when it came to home equity, STOP</a:t>
            </a:r>
          </a:p>
          <a:p>
            <a:pPr marL="360363" indent="-360363" eaLnBrk="1" hangingPunct="1">
              <a:spcBef>
                <a:spcPct val="0"/>
              </a:spcBef>
              <a:buFont typeface="Calibri Light" panose="020F0302020204030204" pitchFamily="34" charset="0"/>
              <a:buAutoNum type="arabicPeriod"/>
            </a:pPr>
            <a:endParaRPr lang="en-US" altLang="en-US" sz="1200" b="1" dirty="0"/>
          </a:p>
          <a:p>
            <a:pPr marL="360363" indent="-360363" eaLnBrk="1" hangingPunct="1">
              <a:spcBef>
                <a:spcPct val="0"/>
              </a:spcBef>
              <a:buFont typeface="Calibri Light" panose="020F0302020204030204" pitchFamily="34" charset="0"/>
              <a:buAutoNum type="arabicPeriod"/>
            </a:pPr>
            <a:r>
              <a:rPr lang="en-US" altLang="en-US" sz="1200" b="1" dirty="0"/>
              <a:t>This not longer works and more seniors are realizing they are not “stealing” inheritance of a home free and clear from their children!</a:t>
            </a:r>
          </a:p>
          <a:p>
            <a:pPr marL="360363" indent="-360363" eaLnBrk="1" hangingPunct="1">
              <a:spcBef>
                <a:spcPct val="0"/>
              </a:spcBef>
              <a:buFont typeface="Calibri Light" panose="020F0302020204030204" pitchFamily="34" charset="0"/>
              <a:buAutoNum type="arabicPeriod"/>
            </a:pPr>
            <a:endParaRPr lang="en-US" altLang="en-US" sz="1200" b="1" dirty="0"/>
          </a:p>
          <a:p>
            <a:pPr marL="360363" indent="-360363" eaLnBrk="1" hangingPunct="1">
              <a:spcBef>
                <a:spcPct val="0"/>
              </a:spcBef>
              <a:buFont typeface="Calibri Light" panose="020F0302020204030204" pitchFamily="34" charset="0"/>
              <a:buAutoNum type="arabicPeriod"/>
            </a:pPr>
            <a:r>
              <a:rPr lang="en-US" altLang="en-US" sz="1200" b="1" dirty="0"/>
              <a:t>Most children, once they understand alternatives support their parents in using a reverse mortgage for refinance or purchase. It may not leave them a home free and clear but will leave them more cash!</a:t>
            </a:r>
          </a:p>
          <a:p>
            <a:pPr marL="360363" indent="-360363" eaLnBrk="1" hangingPunct="1">
              <a:spcBef>
                <a:spcPct val="0"/>
              </a:spcBef>
              <a:buFont typeface="Calibri Light" panose="020F0302020204030204" pitchFamily="34" charset="0"/>
              <a:buAutoNum type="arabicPeriod"/>
            </a:pPr>
            <a:endParaRPr lang="en-US" altLang="en-US" sz="1200" b="1" dirty="0"/>
          </a:p>
          <a:p>
            <a:pPr marL="360363" indent="-360363" eaLnBrk="1" hangingPunct="1">
              <a:spcBef>
                <a:spcPct val="0"/>
              </a:spcBef>
              <a:buFont typeface="Calibri Light" panose="020F0302020204030204" pitchFamily="34" charset="0"/>
              <a:buAutoNum type="arabicPeriod"/>
            </a:pPr>
            <a:r>
              <a:rPr lang="en-US" altLang="en-US" sz="1200" b="1" dirty="0"/>
              <a:t>Click and by using home equity, it would extend the life span of other accounts and sources of income through a standby line of credit or paying off a mortgage eliminating the need for monthly payments.</a:t>
            </a:r>
          </a:p>
        </p:txBody>
      </p:sp>
      <p:sp>
        <p:nvSpPr>
          <p:cNvPr id="4" name="Slide Number Placeholder 3"/>
          <p:cNvSpPr>
            <a:spLocks noGrp="1"/>
          </p:cNvSpPr>
          <p:nvPr>
            <p:ph type="sldNum" sz="quarter" idx="10"/>
          </p:nvPr>
        </p:nvSpPr>
        <p:spPr/>
        <p:txBody>
          <a:bodyPr/>
          <a:lstStyle/>
          <a:p>
            <a:fld id="{1FFAA297-EEB1-4D85-BB30-71E7EB1225DB}" type="slidenum">
              <a:rPr lang="en-US" smtClean="0"/>
              <a:t>29</a:t>
            </a:fld>
            <a:endParaRPr lang="en-US"/>
          </a:p>
        </p:txBody>
      </p:sp>
    </p:spTree>
    <p:extLst>
      <p:ext uri="{BB962C8B-B14F-4D97-AF65-F5344CB8AC3E}">
        <p14:creationId xmlns:p14="http://schemas.microsoft.com/office/powerpoint/2010/main" val="258850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eaLnBrk="1" hangingPunct="1">
              <a:spcBef>
                <a:spcPct val="0"/>
              </a:spcBef>
              <a:buFont typeface="Calibri Light" panose="020F0302020204030204" pitchFamily="34" charset="0"/>
              <a:buAutoNum type="arabicPeriod"/>
            </a:pPr>
            <a:r>
              <a:rPr lang="en-US" altLang="en-US" sz="1200" b="1"/>
              <a:t>Is </a:t>
            </a:r>
            <a:endParaRPr lang="en-US" altLang="en-US" sz="1200" b="1" dirty="0"/>
          </a:p>
        </p:txBody>
      </p:sp>
      <p:sp>
        <p:nvSpPr>
          <p:cNvPr id="4" name="Slide Number Placeholder 3"/>
          <p:cNvSpPr>
            <a:spLocks noGrp="1"/>
          </p:cNvSpPr>
          <p:nvPr>
            <p:ph type="sldNum" sz="quarter" idx="10"/>
          </p:nvPr>
        </p:nvSpPr>
        <p:spPr/>
        <p:txBody>
          <a:bodyPr/>
          <a:lstStyle/>
          <a:p>
            <a:fld id="{1FFAA297-EEB1-4D85-BB30-71E7EB1225DB}" type="slidenum">
              <a:rPr lang="en-US" smtClean="0"/>
              <a:t>30</a:t>
            </a:fld>
            <a:endParaRPr lang="en-US"/>
          </a:p>
        </p:txBody>
      </p:sp>
    </p:spTree>
    <p:extLst>
      <p:ext uri="{BB962C8B-B14F-4D97-AF65-F5344CB8AC3E}">
        <p14:creationId xmlns:p14="http://schemas.microsoft.com/office/powerpoint/2010/main" val="5236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477F9-266E-46E3-A313-B3FDB28D9BF9}" type="slidenum">
              <a:rPr lang="en-US" smtClean="0"/>
              <a:pPr/>
              <a:t>8</a:t>
            </a:fld>
            <a:endParaRPr lang="en-US"/>
          </a:p>
        </p:txBody>
      </p:sp>
    </p:spTree>
    <p:extLst>
      <p:ext uri="{BB962C8B-B14F-4D97-AF65-F5344CB8AC3E}">
        <p14:creationId xmlns:p14="http://schemas.microsoft.com/office/powerpoint/2010/main" val="51391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477F9-266E-46E3-A313-B3FDB28D9BF9}" type="slidenum">
              <a:rPr lang="en-US" smtClean="0"/>
              <a:pPr/>
              <a:t>9</a:t>
            </a:fld>
            <a:endParaRPr lang="en-US"/>
          </a:p>
        </p:txBody>
      </p:sp>
    </p:spTree>
    <p:extLst>
      <p:ext uri="{BB962C8B-B14F-4D97-AF65-F5344CB8AC3E}">
        <p14:creationId xmlns:p14="http://schemas.microsoft.com/office/powerpoint/2010/main" val="138775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MIP</a:t>
            </a:r>
            <a:r>
              <a:rPr lang="en-US" baseline="0" dirty="0"/>
              <a:t> obligations as mentioned</a:t>
            </a:r>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11</a:t>
            </a:fld>
            <a:endParaRPr lang="en-US"/>
          </a:p>
        </p:txBody>
      </p:sp>
    </p:spTree>
    <p:extLst>
      <p:ext uri="{BB962C8B-B14F-4D97-AF65-F5344CB8AC3E}">
        <p14:creationId xmlns:p14="http://schemas.microsoft.com/office/powerpoint/2010/main" val="380536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D720F-8FF1-4E41-BF8A-D05C38836E36}" type="slidenum">
              <a:rPr lang="en-US" smtClean="0"/>
              <a:t>14</a:t>
            </a:fld>
            <a:endParaRPr lang="en-US"/>
          </a:p>
        </p:txBody>
      </p:sp>
    </p:spTree>
    <p:extLst>
      <p:ext uri="{BB962C8B-B14F-4D97-AF65-F5344CB8AC3E}">
        <p14:creationId xmlns:p14="http://schemas.microsoft.com/office/powerpoint/2010/main" val="124077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HECM for Purchase</a:t>
            </a:r>
            <a:r>
              <a:rPr lang="en-US" baseline="0" dirty="0"/>
              <a:t> financing can make it easier and more affordable for your clients age 62 and older to buy a home that better fits their life, without having to take on monthly mortgage payments.  Of course they will still be responsible for paying property taxes and required homeowners insurance that may help them more comfortably afford an upgrade or spend less money out of pocket.  The chart shows hypothetical example of the down payment required with this mortgage option.  </a:t>
            </a:r>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17</a:t>
            </a:fld>
            <a:endParaRPr lang="en-US"/>
          </a:p>
        </p:txBody>
      </p:sp>
    </p:spTree>
    <p:extLst>
      <p:ext uri="{BB962C8B-B14F-4D97-AF65-F5344CB8AC3E}">
        <p14:creationId xmlns:p14="http://schemas.microsoft.com/office/powerpoint/2010/main" val="317899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a:t>
            </a:r>
            <a:r>
              <a:rPr lang="en-US" baseline="0" dirty="0"/>
              <a:t> of an Amortization Schedule for a 70 year old looking to purchase a home for $700,000.   As per the chart on the previous page the approximate down payment would </a:t>
            </a:r>
            <a:r>
              <a:rPr lang="en-US" baseline="0"/>
              <a:t>be $364,197.  </a:t>
            </a:r>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19</a:t>
            </a:fld>
            <a:endParaRPr lang="en-US"/>
          </a:p>
        </p:txBody>
      </p:sp>
    </p:spTree>
    <p:extLst>
      <p:ext uri="{BB962C8B-B14F-4D97-AF65-F5344CB8AC3E}">
        <p14:creationId xmlns:p14="http://schemas.microsoft.com/office/powerpoint/2010/main" val="91879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20</a:t>
            </a:fld>
            <a:endParaRPr lang="en-US"/>
          </a:p>
        </p:txBody>
      </p:sp>
    </p:spTree>
    <p:extLst>
      <p:ext uri="{BB962C8B-B14F-4D97-AF65-F5344CB8AC3E}">
        <p14:creationId xmlns:p14="http://schemas.microsoft.com/office/powerpoint/2010/main" val="207566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AA297-EEB1-4D85-BB30-71E7EB1225DB}" type="slidenum">
              <a:rPr lang="en-US" smtClean="0"/>
              <a:t>21</a:t>
            </a:fld>
            <a:endParaRPr lang="en-US"/>
          </a:p>
        </p:txBody>
      </p:sp>
    </p:spTree>
    <p:extLst>
      <p:ext uri="{BB962C8B-B14F-4D97-AF65-F5344CB8AC3E}">
        <p14:creationId xmlns:p14="http://schemas.microsoft.com/office/powerpoint/2010/main" val="416524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16932" y="2182367"/>
            <a:ext cx="9160935" cy="2316480"/>
          </a:xfrm>
          <a:prstGeom prst="rect">
            <a:avLst/>
          </a:prstGeom>
          <a:solidFill>
            <a:srgbClr val="00A7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000"/>
              </a:lnSpc>
            </a:pPr>
            <a:endParaRPr lang="en-US" sz="2800" b="1" dirty="0">
              <a:latin typeface="Arial" charset="0"/>
              <a:ea typeface="Arial" charset="0"/>
              <a:cs typeface="Arial" charset="0"/>
            </a:endParaRPr>
          </a:p>
        </p:txBody>
      </p:sp>
      <p:sp>
        <p:nvSpPr>
          <p:cNvPr id="3" name="Text Placeholder 2"/>
          <p:cNvSpPr>
            <a:spLocks noGrp="1"/>
          </p:cNvSpPr>
          <p:nvPr>
            <p:ph type="body" idx="1"/>
          </p:nvPr>
        </p:nvSpPr>
        <p:spPr>
          <a:xfrm>
            <a:off x="722313" y="2182367"/>
            <a:ext cx="7772400" cy="2316480"/>
          </a:xfrm>
        </p:spPr>
        <p:txBody>
          <a:bodyPr anchor="ctr">
            <a:normAutofit/>
          </a:bodyPr>
          <a:lstStyle>
            <a:lvl1pPr marL="0" indent="0" algn="ctr">
              <a:buNone/>
              <a:defRPr sz="2800" b="1">
                <a:solidFill>
                  <a:schemeClr val="bg1"/>
                </a:solidFill>
                <a:latin typeface="+mj-lt"/>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7105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No Text Box">
    <p:spTree>
      <p:nvGrpSpPr>
        <p:cNvPr id="1" name=""/>
        <p:cNvGrpSpPr/>
        <p:nvPr/>
      </p:nvGrpSpPr>
      <p:grpSpPr>
        <a:xfrm>
          <a:off x="0" y="0"/>
          <a:ext cx="0" cy="0"/>
          <a:chOff x="0" y="0"/>
          <a:chExt cx="0" cy="0"/>
        </a:xfrm>
      </p:grpSpPr>
      <p:sp>
        <p:nvSpPr>
          <p:cNvPr id="8" name="Rectangle 7"/>
          <p:cNvSpPr/>
          <p:nvPr userDrawn="1"/>
        </p:nvSpPr>
        <p:spPr>
          <a:xfrm>
            <a:off x="-16932" y="2182367"/>
            <a:ext cx="9160935" cy="2316480"/>
          </a:xfrm>
          <a:prstGeom prst="rect">
            <a:avLst/>
          </a:prstGeom>
          <a:solidFill>
            <a:srgbClr val="00A7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000"/>
              </a:lnSpc>
            </a:pP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183312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800.288.5851</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F35E20-8FA5-4905-BDC4-DDBD1E850E0D}" type="slidenum">
              <a:rPr lang="en-US" smtClean="0"/>
              <a:t>‹#›</a:t>
            </a:fld>
            <a:endParaRPr lang="en-US"/>
          </a:p>
        </p:txBody>
      </p:sp>
    </p:spTree>
    <p:extLst>
      <p:ext uri="{BB962C8B-B14F-4D97-AF65-F5344CB8AC3E}">
        <p14:creationId xmlns:p14="http://schemas.microsoft.com/office/powerpoint/2010/main" val="269783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0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350457"/>
            <a:ext cx="8229600" cy="4525963"/>
          </a:xfrm>
        </p:spPr>
        <p:txBody>
          <a:bodyPr/>
          <a:lstStyle>
            <a:lvl1pPr>
              <a:defRPr>
                <a:latin typeface="+mn-lt"/>
              </a:defRPr>
            </a:lvl1pPr>
          </a:lstStyle>
          <a:p>
            <a:pPr lvl="0"/>
            <a:endParaRPr lang="en-US" dirty="0"/>
          </a:p>
        </p:txBody>
      </p:sp>
      <p:sp>
        <p:nvSpPr>
          <p:cNvPr id="5" name="TextBox 4"/>
          <p:cNvSpPr txBox="1"/>
          <p:nvPr userDrawn="1"/>
        </p:nvSpPr>
        <p:spPr>
          <a:xfrm>
            <a:off x="0" y="304800"/>
            <a:ext cx="9144000" cy="646331"/>
          </a:xfrm>
          <a:prstGeom prst="rect">
            <a:avLst/>
          </a:prstGeom>
          <a:solidFill>
            <a:schemeClr val="bg2">
              <a:lumMod val="40000"/>
              <a:lumOff val="60000"/>
            </a:schemeClr>
          </a:solidFill>
        </p:spPr>
        <p:txBody>
          <a:bodyPr wrap="square" rtlCol="0">
            <a:spAutoFit/>
          </a:bodyPr>
          <a:lstStyle/>
          <a:p>
            <a:pPr algn="ctr"/>
            <a:endParaRPr lang="en-US" sz="36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359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ext Fields">
    <p:spTree>
      <p:nvGrpSpPr>
        <p:cNvPr id="1" name=""/>
        <p:cNvGrpSpPr/>
        <p:nvPr/>
      </p:nvGrpSpPr>
      <p:grpSpPr>
        <a:xfrm>
          <a:off x="0" y="0"/>
          <a:ext cx="0" cy="0"/>
          <a:chOff x="0" y="0"/>
          <a:chExt cx="0" cy="0"/>
        </a:xfrm>
      </p:grpSpPr>
      <p:sp>
        <p:nvSpPr>
          <p:cNvPr id="5" name="TextBox 4"/>
          <p:cNvSpPr txBox="1"/>
          <p:nvPr userDrawn="1"/>
        </p:nvSpPr>
        <p:spPr>
          <a:xfrm>
            <a:off x="0" y="304800"/>
            <a:ext cx="9144000" cy="646331"/>
          </a:xfrm>
          <a:prstGeom prst="rect">
            <a:avLst/>
          </a:prstGeom>
          <a:solidFill>
            <a:schemeClr val="bg2">
              <a:lumMod val="40000"/>
              <a:lumOff val="60000"/>
            </a:schemeClr>
          </a:solidFill>
        </p:spPr>
        <p:txBody>
          <a:bodyPr wrap="square" rtlCol="0">
            <a:spAutoFit/>
          </a:bodyPr>
          <a:lstStyle/>
          <a:p>
            <a:pPr algn="ctr"/>
            <a:endParaRPr lang="en-US" sz="36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08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r>
              <a:rPr lang="en-US"/>
              <a:t>800.288.5851</a:t>
            </a:r>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1AB234C2-9ACE-4D7E-8758-2F187A1F5A3F}" type="slidenum">
              <a:rPr lang="en-US" smtClean="0"/>
              <a:t>‹#›</a:t>
            </a:fld>
            <a:endParaRPr lang="en-US"/>
          </a:p>
        </p:txBody>
      </p:sp>
    </p:spTree>
    <p:extLst>
      <p:ext uri="{BB962C8B-B14F-4D97-AF65-F5344CB8AC3E}">
        <p14:creationId xmlns:p14="http://schemas.microsoft.com/office/powerpoint/2010/main" val="278416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r>
              <a:rPr lang="en-US"/>
              <a:t>800.288.5851</a:t>
            </a:r>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1AB234C2-9ACE-4D7E-8758-2F187A1F5A3F}" type="slidenum">
              <a:rPr lang="en-US" smtClean="0"/>
              <a:pPr/>
              <a:t>‹#›</a:t>
            </a:fld>
            <a:endParaRPr lang="en-US"/>
          </a:p>
        </p:txBody>
      </p:sp>
      <p:sp>
        <p:nvSpPr>
          <p:cNvPr id="8" name="Title 7"/>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5397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73"/>
            <a:ext cx="8229600" cy="1143000"/>
          </a:xfrm>
          <a:prstGeom prst="rect">
            <a:avLst/>
          </a:prstGeom>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457203" y="1535113"/>
            <a:ext cx="4040188" cy="639763"/>
          </a:xfrm>
        </p:spPr>
        <p:txBody>
          <a:bodyPr anchor="b">
            <a:normAutofit/>
          </a:bodyPr>
          <a:lstStyle>
            <a:lvl1pPr marL="0" indent="0">
              <a:buNone/>
              <a:defRPr sz="2000" b="1">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marL="0" marR="0" indent="0" algn="l" defTabSz="914354" rtl="0" eaLnBrk="1" fontAlgn="auto" latinLnBrk="0" hangingPunct="1">
              <a:lnSpc>
                <a:spcPct val="100000"/>
              </a:lnSpc>
              <a:spcBef>
                <a:spcPct val="20000"/>
              </a:spcBef>
              <a:spcAft>
                <a:spcPts val="0"/>
              </a:spcAft>
              <a:buClrTx/>
              <a:buSzTx/>
              <a:buFont typeface="Arial" panose="020B0604020202020204" pitchFamily="34" charset="0"/>
              <a:buNone/>
              <a:tabLst/>
              <a:defRPr sz="2400">
                <a:latin typeface="+mn-lt"/>
              </a:defRPr>
            </a:lvl1pPr>
            <a:lvl2pPr marL="230177" marR="0" indent="-23017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mn-lt"/>
              </a:defRPr>
            </a:lvl2pPr>
            <a:lvl3pPr marL="460351" marR="0" indent="-23017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800">
                <a:latin typeface="+mn-lt"/>
              </a:defRPr>
            </a:lvl3pPr>
            <a:lvl4pPr marL="684179" marR="0" indent="-223828"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600">
                <a:latin typeface="+mn-lt"/>
              </a:defRPr>
            </a:lvl4pPr>
            <a:lvl5pPr marL="914354" marR="0" indent="-23017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600">
                <a:latin typeface="+mn-lt"/>
              </a:defRPr>
            </a:lvl5pPr>
            <a:lvl6pPr>
              <a:defRPr sz="1600"/>
            </a:lvl6pPr>
            <a:lvl7pPr>
              <a:defRPr sz="1600"/>
            </a:lvl7pPr>
            <a:lvl8pPr>
              <a:defRPr sz="1600"/>
            </a:lvl8pPr>
            <a:lvl9pPr>
              <a:defRPr sz="1600"/>
            </a:lvl9pPr>
          </a:lstStyle>
          <a:p>
            <a:pPr marL="0" marR="0" lvl="0" indent="0" algn="l" defTabSz="91435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4645030" y="1535113"/>
            <a:ext cx="4041775" cy="639763"/>
          </a:xfrm>
        </p:spPr>
        <p:txBody>
          <a:bodyPr anchor="b">
            <a:normAutofit/>
          </a:bodyPr>
          <a:lstStyle>
            <a:lvl1pPr marL="0" indent="0">
              <a:buNone/>
              <a:defRPr sz="2000" b="1">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marL="0" marR="0" indent="0" algn="l" defTabSz="914354" rtl="0" eaLnBrk="1" fontAlgn="auto" latinLnBrk="0" hangingPunct="1">
              <a:lnSpc>
                <a:spcPct val="100000"/>
              </a:lnSpc>
              <a:spcBef>
                <a:spcPct val="20000"/>
              </a:spcBef>
              <a:spcAft>
                <a:spcPts val="0"/>
              </a:spcAft>
              <a:buClrTx/>
              <a:buSzTx/>
              <a:buFont typeface="Arial" panose="020B0604020202020204" pitchFamily="34" charset="0"/>
              <a:buNone/>
              <a:tabLst/>
              <a:defRPr sz="2400">
                <a:latin typeface="+mn-lt"/>
              </a:defRPr>
            </a:lvl1pPr>
            <a:lvl2pPr marL="230177" marR="0" indent="-23017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mn-lt"/>
              </a:defRPr>
            </a:lvl2pPr>
            <a:lvl3pPr marL="460351" marR="0" indent="-23017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800">
                <a:latin typeface="+mn-lt"/>
              </a:defRPr>
            </a:lvl3pPr>
            <a:lvl4pPr marL="684179" marR="0" indent="-223828"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600">
                <a:latin typeface="+mn-lt"/>
              </a:defRPr>
            </a:lvl4pPr>
            <a:lvl5pPr marL="914354" marR="0" indent="-23017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600">
                <a:latin typeface="+mn-lt"/>
              </a:defRPr>
            </a:lvl5pPr>
            <a:lvl6pPr>
              <a:defRPr sz="1600"/>
            </a:lvl6pPr>
            <a:lvl7pPr>
              <a:defRPr sz="1600"/>
            </a:lvl7pPr>
            <a:lvl8pPr>
              <a:defRPr sz="1600"/>
            </a:lvl8pPr>
            <a:lvl9pPr>
              <a:defRPr sz="1600"/>
            </a:lvl9pPr>
          </a:lstStyle>
          <a:p>
            <a:pPr marL="0" marR="0" lvl="0" indent="0" algn="l" defTabSz="91435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07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800.288.5851</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61103283"/>
      </p:ext>
    </p:extLst>
  </p:cSld>
  <p:clrMap bg1="lt1" tx1="dk1" bg2="lt2" tx2="dk2" accent1="accent1" accent2="accent2" accent3="accent3" accent4="accent4" accent5="accent5" accent6="accent6" hlink="hlink" folHlink="folHlink"/>
  <p:sldLayoutIdLst>
    <p:sldLayoutId id="2147483739" r:id="rId1"/>
    <p:sldLayoutId id="2147483742" r:id="rId2"/>
    <p:sldLayoutId id="2147483751" r:id="rId3"/>
    <p:sldLayoutId id="2147483752" r:id="rId4"/>
    <p:sldLayoutId id="2147483753" r:id="rId5"/>
    <p:sldLayoutId id="2147483762" r:id="rId6"/>
    <p:sldLayoutId id="2147483754" r:id="rId7"/>
    <p:sldLayoutId id="2147483756" r:id="rId8"/>
    <p:sldLayoutId id="2147483757" r:id="rId9"/>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
            <a:ext cx="11353800" cy="1497030"/>
          </a:xfrm>
        </p:spPr>
        <p:txBody>
          <a:bodyPr>
            <a:normAutofit/>
          </a:bodyPr>
          <a:lstStyle/>
          <a:p>
            <a:r>
              <a:rPr lang="en-US" sz="4800" b="1" dirty="0" smtClean="0">
                <a:solidFill>
                  <a:schemeClr val="accent5"/>
                </a:solidFill>
                <a:latin typeface="+mn-lt"/>
              </a:rPr>
              <a:t>Learning about Reverse </a:t>
            </a:r>
            <a:r>
              <a:rPr lang="en-US" sz="4800" b="1" dirty="0">
                <a:solidFill>
                  <a:schemeClr val="accent5"/>
                </a:solidFill>
                <a:latin typeface="+mn-lt"/>
              </a:rPr>
              <a:t>Mortgage </a:t>
            </a:r>
            <a:r>
              <a:rPr lang="en-US" sz="4800" b="1" dirty="0" smtClean="0">
                <a:solidFill>
                  <a:schemeClr val="accent5"/>
                </a:solidFill>
                <a:latin typeface="+mn-lt"/>
              </a:rPr>
              <a:t/>
            </a:r>
            <a:br>
              <a:rPr lang="en-US" sz="4800" b="1" dirty="0" smtClean="0">
                <a:solidFill>
                  <a:schemeClr val="accent5"/>
                </a:solidFill>
                <a:latin typeface="+mn-lt"/>
              </a:rPr>
            </a:br>
            <a:r>
              <a:rPr lang="en-US" sz="4800" b="1" dirty="0" smtClean="0">
                <a:solidFill>
                  <a:schemeClr val="accent5"/>
                </a:solidFill>
                <a:latin typeface="+mn-lt"/>
              </a:rPr>
              <a:t>for Purchase</a:t>
            </a:r>
            <a:endParaRPr lang="en-US" sz="4800" b="1" dirty="0">
              <a:solidFill>
                <a:schemeClr val="accent5"/>
              </a:solidFill>
              <a:latin typeface="+mn-lt"/>
            </a:endParaRPr>
          </a:p>
        </p:txBody>
      </p:sp>
      <p:sp>
        <p:nvSpPr>
          <p:cNvPr id="3" name="Subtitle 2"/>
          <p:cNvSpPr>
            <a:spLocks noGrp="1"/>
          </p:cNvSpPr>
          <p:nvPr>
            <p:ph type="subTitle" idx="1"/>
          </p:nvPr>
        </p:nvSpPr>
        <p:spPr>
          <a:xfrm>
            <a:off x="-36576" y="1497032"/>
            <a:ext cx="9372600" cy="4908986"/>
          </a:xfrm>
        </p:spPr>
        <p:txBody>
          <a:bodyPr>
            <a:normAutofit/>
          </a:bodyPr>
          <a:lstStyle/>
          <a:p>
            <a:r>
              <a:rPr lang="en-US" sz="2000" dirty="0" smtClean="0">
                <a:solidFill>
                  <a:schemeClr val="accent5">
                    <a:lumMod val="75000"/>
                  </a:schemeClr>
                </a:solidFill>
                <a:latin typeface="Arial Rounded MT Bold" panose="020F0704030504030204" pitchFamily="34" charset="0"/>
              </a:rPr>
              <a:t>HECM Purchase Learning Objectives</a:t>
            </a:r>
            <a:endParaRPr lang="en-US" sz="2000" dirty="0">
              <a:solidFill>
                <a:schemeClr val="accent5">
                  <a:lumMod val="75000"/>
                </a:schemeClr>
              </a:solidFill>
              <a:latin typeface="Arial Rounded MT Bold" panose="020F0704030504030204" pitchFamily="34" charset="0"/>
            </a:endParaRPr>
          </a:p>
          <a:p>
            <a:r>
              <a:rPr lang="en-US" sz="2000" dirty="0">
                <a:solidFill>
                  <a:schemeClr val="accent5">
                    <a:lumMod val="75000"/>
                  </a:schemeClr>
                </a:solidFill>
                <a:latin typeface="Arial Rounded MT Bold" panose="020F0704030504030204" pitchFamily="34" charset="0"/>
              </a:rPr>
              <a:t>Section 1:  Introduction to the HECM</a:t>
            </a:r>
          </a:p>
          <a:p>
            <a:r>
              <a:rPr lang="en-US" sz="2000" dirty="0">
                <a:solidFill>
                  <a:schemeClr val="accent5">
                    <a:lumMod val="75000"/>
                  </a:schemeClr>
                </a:solidFill>
                <a:latin typeface="Arial Rounded MT Bold" panose="020F0704030504030204" pitchFamily="34" charset="0"/>
              </a:rPr>
              <a:t>Section 2:  How the Program Works</a:t>
            </a:r>
          </a:p>
          <a:p>
            <a:r>
              <a:rPr lang="en-US" sz="2000" dirty="0">
                <a:solidFill>
                  <a:schemeClr val="accent5">
                    <a:lumMod val="75000"/>
                  </a:schemeClr>
                </a:solidFill>
                <a:latin typeface="Arial Rounded MT Bold" panose="020F0704030504030204" pitchFamily="34" charset="0"/>
              </a:rPr>
              <a:t>Section 3:  Eligibility</a:t>
            </a:r>
          </a:p>
          <a:p>
            <a:r>
              <a:rPr lang="en-US" sz="2000" dirty="0">
                <a:solidFill>
                  <a:schemeClr val="accent5">
                    <a:lumMod val="75000"/>
                  </a:schemeClr>
                </a:solidFill>
                <a:latin typeface="Arial Rounded MT Bold" panose="020F0704030504030204" pitchFamily="34" charset="0"/>
              </a:rPr>
              <a:t>Section 4:  The Process</a:t>
            </a:r>
          </a:p>
          <a:p>
            <a:r>
              <a:rPr lang="en-US" sz="2000" dirty="0">
                <a:solidFill>
                  <a:schemeClr val="accent5">
                    <a:lumMod val="75000"/>
                  </a:schemeClr>
                </a:solidFill>
                <a:latin typeface="Arial Rounded MT Bold" panose="020F0704030504030204" pitchFamily="34" charset="0"/>
              </a:rPr>
              <a:t>Section 5:  Statistics</a:t>
            </a:r>
          </a:p>
          <a:p>
            <a:r>
              <a:rPr lang="en-US" sz="2000" dirty="0">
                <a:solidFill>
                  <a:schemeClr val="accent5">
                    <a:lumMod val="75000"/>
                  </a:schemeClr>
                </a:solidFill>
                <a:latin typeface="Arial Rounded MT Bold" panose="020F0704030504030204" pitchFamily="34" charset="0"/>
              </a:rPr>
              <a:t>Section 6:  Proprietary Product</a:t>
            </a:r>
          </a:p>
          <a:p>
            <a:r>
              <a:rPr lang="en-US" sz="2000" dirty="0">
                <a:solidFill>
                  <a:schemeClr val="accent5">
                    <a:lumMod val="75000"/>
                  </a:schemeClr>
                </a:solidFill>
                <a:latin typeface="Arial Rounded MT Bold" panose="020F0704030504030204" pitchFamily="34" charset="0"/>
              </a:rPr>
              <a:t>Section 7:  Financial Assessment</a:t>
            </a:r>
          </a:p>
          <a:p>
            <a:r>
              <a:rPr lang="en-US" sz="2000" dirty="0" smtClean="0">
                <a:solidFill>
                  <a:schemeClr val="accent5">
                    <a:lumMod val="75000"/>
                  </a:schemeClr>
                </a:solidFill>
                <a:latin typeface="Arial Rounded MT Bold" panose="020F0704030504030204" pitchFamily="34" charset="0"/>
              </a:rPr>
              <a:t>HECM </a:t>
            </a:r>
            <a:r>
              <a:rPr lang="en-US" sz="2000" dirty="0">
                <a:solidFill>
                  <a:schemeClr val="accent5">
                    <a:lumMod val="75000"/>
                  </a:schemeClr>
                </a:solidFill>
                <a:latin typeface="Arial Rounded MT Bold" panose="020F0704030504030204" pitchFamily="34" charset="0"/>
              </a:rPr>
              <a:t>for </a:t>
            </a:r>
            <a:r>
              <a:rPr lang="en-US" sz="2000" dirty="0" smtClean="0">
                <a:solidFill>
                  <a:schemeClr val="accent5">
                    <a:lumMod val="75000"/>
                  </a:schemeClr>
                </a:solidFill>
                <a:latin typeface="Arial Rounded MT Bold" panose="020F0704030504030204" pitchFamily="34" charset="0"/>
              </a:rPr>
              <a:t>Purchase</a:t>
            </a:r>
          </a:p>
          <a:p>
            <a:r>
              <a:rPr lang="en-US" sz="2500" i="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Scott Underwood  Vice President </a:t>
            </a:r>
          </a:p>
          <a:p>
            <a:r>
              <a:rPr lang="en-US" i="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New South Reverse Mortgage Division</a:t>
            </a:r>
          </a:p>
          <a:p>
            <a:r>
              <a:rPr lang="en-US" i="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12 </a:t>
            </a:r>
            <a:r>
              <a:rPr lang="en-US" i="1" dirty="0">
                <a:solidFill>
                  <a:schemeClr val="accent5"/>
                </a:solidFill>
                <a:effectLst>
                  <a:outerShdw blurRad="38100" dist="38100" dir="2700000" algn="tl">
                    <a:srgbClr val="000000">
                      <a:alpha val="43137"/>
                    </a:srgbClr>
                  </a:outerShdw>
                </a:effectLst>
                <a:latin typeface="Arial Rounded MT Bold" panose="020F0704030504030204" pitchFamily="34" charset="0"/>
              </a:rPr>
              <a:t>Years in Reverse Mortgage Industry</a:t>
            </a:r>
          </a:p>
          <a:p>
            <a:r>
              <a:rPr lang="en-US" i="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Scott’s NMLS </a:t>
            </a:r>
            <a:r>
              <a:rPr lang="en-US" i="1" dirty="0">
                <a:solidFill>
                  <a:schemeClr val="accent5"/>
                </a:solidFill>
                <a:effectLst>
                  <a:outerShdw blurRad="38100" dist="38100" dir="2700000" algn="tl">
                    <a:srgbClr val="000000">
                      <a:alpha val="43137"/>
                    </a:srgbClr>
                  </a:outerShdw>
                </a:effectLst>
                <a:latin typeface="Arial Rounded MT Bold" panose="020F0704030504030204" pitchFamily="34" charset="0"/>
              </a:rPr>
              <a:t># </a:t>
            </a:r>
            <a:r>
              <a:rPr lang="en-US" i="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206339 NSM NMLS # 1018333</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262282"/>
            <a:ext cx="1905000" cy="1252818"/>
          </a:xfrm>
          <a:prstGeom prst="rect">
            <a:avLst/>
          </a:prstGeom>
        </p:spPr>
      </p:pic>
      <p:sp>
        <p:nvSpPr>
          <p:cNvPr id="6" name="Footer Placeholder 1"/>
          <p:cNvSpPr txBox="1">
            <a:spLocks/>
          </p:cNvSpPr>
          <p:nvPr/>
        </p:nvSpPr>
        <p:spPr>
          <a:xfrm flipH="1" flipV="1">
            <a:off x="7790689" y="5219700"/>
            <a:ext cx="274317" cy="1295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198544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Program Advantages</a:t>
            </a:r>
          </a:p>
        </p:txBody>
      </p:sp>
      <p:sp>
        <p:nvSpPr>
          <p:cNvPr id="6" name="Content Placeholder 2"/>
          <p:cNvSpPr>
            <a:spLocks noGrp="1"/>
          </p:cNvSpPr>
          <p:nvPr>
            <p:ph idx="1"/>
          </p:nvPr>
        </p:nvSpPr>
        <p:spPr>
          <a:xfrm>
            <a:off x="304800" y="1074241"/>
            <a:ext cx="8686800" cy="4525963"/>
          </a:xfrm>
        </p:spPr>
        <p:txBody>
          <a:bodyPr>
            <a:normAutofit/>
          </a:bodyPr>
          <a:lstStyle/>
          <a:p>
            <a:pPr indent="0" eaLnBrk="1" hangingPunct="1">
              <a:spcAft>
                <a:spcPts val="600"/>
              </a:spcAft>
              <a:buClr>
                <a:srgbClr val="C00000"/>
              </a:buClr>
              <a:buFont typeface="Arial" pitchFamily="34" charset="0"/>
              <a:buNone/>
              <a:defRPr/>
            </a:pPr>
            <a:endParaRPr lang="en-US" sz="200" dirty="0">
              <a:solidFill>
                <a:schemeClr val="tx1">
                  <a:lumMod val="95000"/>
                  <a:lumOff val="5000"/>
                </a:schemeClr>
              </a:solidFill>
            </a:endParaRPr>
          </a:p>
          <a:p>
            <a:pPr indent="0" eaLnBrk="1" hangingPunct="1">
              <a:spcAft>
                <a:spcPts val="600"/>
              </a:spcAft>
              <a:buClr>
                <a:srgbClr val="C00000"/>
              </a:buClr>
              <a:buFont typeface="Arial" pitchFamily="34" charset="0"/>
              <a:buNone/>
              <a:defRPr/>
            </a:pPr>
            <a:r>
              <a:rPr lang="en-US" sz="2000" b="0" dirty="0">
                <a:solidFill>
                  <a:schemeClr val="tx1">
                    <a:lumMod val="95000"/>
                    <a:lumOff val="5000"/>
                  </a:schemeClr>
                </a:solidFill>
              </a:rPr>
              <a:t>The advantages of a HECM for purchase loan include:</a:t>
            </a:r>
            <a:endParaRPr lang="en-US" sz="2000" b="0" dirty="0"/>
          </a:p>
          <a:p>
            <a:pPr marL="685800" lvl="1" indent="-228600" eaLnBrk="1" hangingPunct="1">
              <a:spcBef>
                <a:spcPts val="0"/>
              </a:spcBef>
              <a:spcAft>
                <a:spcPts val="300"/>
              </a:spcAft>
              <a:buFont typeface="Arial" pitchFamily="34" charset="0"/>
              <a:buChar char="•"/>
              <a:defRPr/>
            </a:pPr>
            <a:r>
              <a:rPr lang="en-US" sz="2000" dirty="0">
                <a:solidFill>
                  <a:schemeClr val="tx1"/>
                </a:solidFill>
              </a:rPr>
              <a:t>Buyers spend less money out-of-pocket, and can more comfortably afford an upgrade.</a:t>
            </a:r>
          </a:p>
          <a:p>
            <a:pPr marL="685800" lvl="1" indent="-228600" eaLnBrk="1" hangingPunct="1">
              <a:spcBef>
                <a:spcPts val="0"/>
              </a:spcBef>
              <a:spcAft>
                <a:spcPts val="300"/>
              </a:spcAft>
              <a:buFont typeface="Arial" pitchFamily="34" charset="0"/>
              <a:buChar char="•"/>
              <a:defRPr/>
            </a:pPr>
            <a:r>
              <a:rPr lang="en-US" sz="2000" dirty="0">
                <a:solidFill>
                  <a:schemeClr val="tx1"/>
                </a:solidFill>
              </a:rPr>
              <a:t>They have the option to include a HECM line of credit as part of the loan, which borrowers can tap into as needed.</a:t>
            </a:r>
          </a:p>
          <a:p>
            <a:pPr marL="685800" lvl="1" indent="-228600" eaLnBrk="1" hangingPunct="1">
              <a:spcBef>
                <a:spcPts val="0"/>
              </a:spcBef>
              <a:spcAft>
                <a:spcPts val="300"/>
              </a:spcAft>
              <a:buFont typeface="Arial" pitchFamily="34" charset="0"/>
              <a:buChar char="•"/>
              <a:defRPr/>
            </a:pPr>
            <a:r>
              <a:rPr lang="en-US" sz="2000" dirty="0">
                <a:solidFill>
                  <a:schemeClr val="tx1"/>
                </a:solidFill>
              </a:rPr>
              <a:t>Borrowers can preserve assets to help fund a long retirement.</a:t>
            </a:r>
          </a:p>
          <a:p>
            <a:pPr marL="685800" lvl="1" indent="-228600" eaLnBrk="1" hangingPunct="1">
              <a:spcBef>
                <a:spcPts val="0"/>
              </a:spcBef>
              <a:spcAft>
                <a:spcPts val="300"/>
              </a:spcAft>
              <a:buFont typeface="Arial" pitchFamily="34" charset="0"/>
              <a:buChar char="•"/>
              <a:defRPr/>
            </a:pPr>
            <a:r>
              <a:rPr lang="en-US" sz="2000" dirty="0">
                <a:solidFill>
                  <a:schemeClr val="tx1"/>
                </a:solidFill>
              </a:rPr>
              <a:t>No FICO score is required, though the borrower must have satisfactory credit and property charge payment history.</a:t>
            </a:r>
          </a:p>
          <a:p>
            <a:pPr marL="685800" lvl="1" indent="-228600" eaLnBrk="1" hangingPunct="1">
              <a:spcBef>
                <a:spcPts val="0"/>
              </a:spcBef>
              <a:spcAft>
                <a:spcPts val="300"/>
              </a:spcAft>
              <a:buFont typeface="Arial" pitchFamily="34" charset="0"/>
              <a:buChar char="•"/>
              <a:defRPr/>
            </a:pPr>
            <a:r>
              <a:rPr lang="en-US" sz="2000" dirty="0">
                <a:solidFill>
                  <a:schemeClr val="tx1"/>
                </a:solidFill>
              </a:rPr>
              <a:t>There are no employment requirements, though borrowers must meet or exceed the required residual income.</a:t>
            </a:r>
          </a:p>
          <a:p>
            <a:pPr marL="685800" lvl="1" indent="-228600" eaLnBrk="1" hangingPunct="1">
              <a:spcBef>
                <a:spcPts val="0"/>
              </a:spcBef>
              <a:spcAft>
                <a:spcPts val="300"/>
              </a:spcAft>
              <a:buFont typeface="Arial" pitchFamily="34" charset="0"/>
              <a:buChar char="•"/>
              <a:defRPr/>
            </a:pPr>
            <a:r>
              <a:rPr lang="en-US" sz="2000" dirty="0">
                <a:solidFill>
                  <a:schemeClr val="tx1"/>
                </a:solidFill>
              </a:rPr>
              <a:t>Borrowers pay NO monthly mortgage payments for as long as they live in the home.</a:t>
            </a:r>
          </a:p>
          <a:p>
            <a:pPr marL="1143000" lvl="3" eaLnBrk="1" hangingPunct="1">
              <a:spcBef>
                <a:spcPts val="0"/>
              </a:spcBef>
              <a:buClr>
                <a:srgbClr val="4F8ABE"/>
              </a:buClr>
              <a:buFont typeface="Wingdings" pitchFamily="2" charset="2"/>
              <a:buChar char="§"/>
              <a:defRPr/>
            </a:pPr>
            <a:endParaRPr lang="en-US" dirty="0"/>
          </a:p>
        </p:txBody>
      </p:sp>
      <p:sp>
        <p:nvSpPr>
          <p:cNvPr id="7" name="Footer Placeholder 1"/>
          <p:cNvSpPr txBox="1">
            <a:spLocks/>
          </p:cNvSpPr>
          <p:nvPr/>
        </p:nvSpPr>
        <p:spPr>
          <a:xfrm flipH="1">
            <a:off x="7467600" y="6477000"/>
            <a:ext cx="4343400" cy="228600"/>
          </a:xfrm>
          <a:prstGeom prst="rect">
            <a:avLst/>
          </a:prstGeom>
        </p:spPr>
        <p:txBody>
          <a:bodyPr vert="horz" lIns="91440" tIns="45720" rIns="91440" bIns="45720" rtlCol="0" anchor="ctr"/>
          <a:lstStyle>
            <a:defPPr>
              <a:defRPr lang="en-US"/>
            </a:defPPr>
            <a:lvl1pPr marL="0" algn="ctr" defTabSz="1219170" rtl="0" eaLnBrk="1" latinLnBrk="0" hangingPunct="1">
              <a:defRPr sz="9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85169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8040"/>
            <a:ext cx="9144000" cy="600164"/>
          </a:xfrm>
          <a:prstGeom prst="rect">
            <a:avLst/>
          </a:prstGeom>
          <a:solidFill>
            <a:schemeClr val="bg2">
              <a:lumMod val="40000"/>
              <a:lumOff val="60000"/>
            </a:schemeClr>
          </a:solidFill>
        </p:spPr>
        <p:txBody>
          <a:bodyPr wrap="square" rtlCol="0">
            <a:spAutoFit/>
          </a:bodyPr>
          <a:lstStyle/>
          <a:p>
            <a:pPr algn="ctr"/>
            <a:r>
              <a:rPr lang="en-US" sz="3300" dirty="0">
                <a:solidFill>
                  <a:schemeClr val="accent3">
                    <a:lumMod val="75000"/>
                  </a:schemeClr>
                </a:solidFill>
                <a:effectLst>
                  <a:outerShdw blurRad="38100" dist="38100" dir="2700000" algn="tl">
                    <a:srgbClr val="000000">
                      <a:alpha val="43137"/>
                    </a:srgbClr>
                  </a:outerShdw>
                </a:effectLst>
              </a:rPr>
              <a:t>Why an MIP/Insurance fund?</a:t>
            </a:r>
          </a:p>
        </p:txBody>
      </p:sp>
      <p:sp>
        <p:nvSpPr>
          <p:cNvPr id="3" name="Content Placeholder 2"/>
          <p:cNvSpPr txBox="1">
            <a:spLocks/>
          </p:cNvSpPr>
          <p:nvPr/>
        </p:nvSpPr>
        <p:spPr>
          <a:xfrm>
            <a:off x="0" y="878205"/>
            <a:ext cx="8991600" cy="4931798"/>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90500" lvl="1" indent="0">
              <a:spcBef>
                <a:spcPts val="800"/>
              </a:spcBef>
              <a:spcAft>
                <a:spcPts val="1200"/>
              </a:spcAft>
              <a:buClr>
                <a:srgbClr val="C00000"/>
              </a:buClr>
              <a:buNone/>
              <a:defRPr/>
            </a:pPr>
            <a:r>
              <a:rPr lang="en-US" sz="2000" b="0" dirty="0"/>
              <a:t>The original statute of the National Housing Act of 1987 required</a:t>
            </a:r>
            <a:r>
              <a:rPr lang="en-US" sz="2000" dirty="0"/>
              <a:t> a guarantee to borrowers that they would be protected against disappearance of their lender and obligations beyond the value of their home at sale by the General Insurance Fund. The insurance is now referred to as the Mutual Mortgage Insurance Fund.</a:t>
            </a:r>
          </a:p>
          <a:p>
            <a:pPr marL="190500" lvl="1" indent="0">
              <a:spcBef>
                <a:spcPts val="0"/>
              </a:spcBef>
              <a:buSzPct val="68000"/>
              <a:buNone/>
              <a:defRPr/>
            </a:pPr>
            <a:r>
              <a:rPr lang="en-US" sz="2000" dirty="0"/>
              <a:t>The insurance is generally funded within the closing costs of the HECM loan as an upfront fee. It is also a percentage of the annual outstanding balance. </a:t>
            </a:r>
            <a:endParaRPr lang="en-US" sz="2000" dirty="0" smtClean="0"/>
          </a:p>
          <a:p>
            <a:pPr marL="190500" lvl="1" indent="0">
              <a:spcBef>
                <a:spcPts val="0"/>
              </a:spcBef>
              <a:buSzPct val="68000"/>
              <a:buNone/>
              <a:defRPr/>
            </a:pPr>
            <a:endParaRPr lang="en-US" sz="2000" dirty="0" smtClean="0">
              <a:solidFill>
                <a:schemeClr val="accent3">
                  <a:lumMod val="75000"/>
                </a:schemeClr>
              </a:solidFill>
              <a:effectLst>
                <a:outerShdw blurRad="38100" dist="38100" dir="2700000" algn="tl">
                  <a:srgbClr val="000000">
                    <a:alpha val="43137"/>
                  </a:srgbClr>
                </a:outerShdw>
              </a:effectLst>
            </a:endParaRPr>
          </a:p>
          <a:p>
            <a:pPr marL="190500" lvl="1" indent="0" algn="ctr">
              <a:spcBef>
                <a:spcPts val="0"/>
              </a:spcBef>
              <a:buSzPct val="68000"/>
              <a:buNone/>
              <a:defRPr/>
            </a:pPr>
            <a:r>
              <a:rPr lang="en-US" sz="2800" dirty="0" smtClean="0">
                <a:solidFill>
                  <a:schemeClr val="accent3">
                    <a:lumMod val="75000"/>
                  </a:schemeClr>
                </a:solidFill>
                <a:effectLst>
                  <a:outerShdw blurRad="38100" dist="38100" dir="2700000" algn="tl">
                    <a:srgbClr val="000000">
                      <a:alpha val="43137"/>
                    </a:srgbClr>
                  </a:outerShdw>
                </a:effectLst>
              </a:rPr>
              <a:t>Financial </a:t>
            </a:r>
            <a:r>
              <a:rPr lang="en-US" sz="2800" dirty="0">
                <a:solidFill>
                  <a:schemeClr val="accent3">
                    <a:lumMod val="75000"/>
                  </a:schemeClr>
                </a:solidFill>
                <a:effectLst>
                  <a:outerShdw blurRad="38100" dist="38100" dir="2700000" algn="tl">
                    <a:srgbClr val="000000">
                      <a:alpha val="43137"/>
                    </a:srgbClr>
                  </a:outerShdw>
                </a:effectLst>
              </a:rPr>
              <a:t>Implications</a:t>
            </a:r>
          </a:p>
          <a:p>
            <a:pPr marL="190500" lvl="1" indent="0">
              <a:spcBef>
                <a:spcPts val="0"/>
              </a:spcBef>
              <a:buSzPct val="68000"/>
              <a:buNone/>
              <a:defRPr/>
            </a:pPr>
            <a:endParaRPr lang="en-US" sz="2000" dirty="0"/>
          </a:p>
          <a:p>
            <a:pPr marL="190500" lvl="1" indent="0">
              <a:spcBef>
                <a:spcPts val="0"/>
              </a:spcBef>
              <a:buSzPct val="68000"/>
              <a:buNone/>
              <a:defRPr/>
            </a:pPr>
            <a:endParaRPr lang="en-US" sz="2000" dirty="0" smtClean="0"/>
          </a:p>
          <a:p>
            <a:pPr marL="190500" lvl="1" indent="0">
              <a:spcBef>
                <a:spcPts val="0"/>
              </a:spcBef>
              <a:buSzPct val="68000"/>
              <a:buNone/>
              <a:defRPr/>
            </a:pPr>
            <a:endParaRPr lang="en-US" sz="2000" dirty="0"/>
          </a:p>
          <a:p>
            <a:pPr marL="190500" lvl="1" indent="0">
              <a:spcBef>
                <a:spcPts val="0"/>
              </a:spcBef>
              <a:buSzPct val="68000"/>
              <a:buNone/>
              <a:defRPr/>
            </a:pPr>
            <a:endParaRPr lang="en-US" sz="2000" dirty="0"/>
          </a:p>
        </p:txBody>
      </p:sp>
      <p:sp>
        <p:nvSpPr>
          <p:cNvPr id="5" name="Footer Placeholder 1"/>
          <p:cNvSpPr txBox="1">
            <a:spLocks/>
          </p:cNvSpPr>
          <p:nvPr/>
        </p:nvSpPr>
        <p:spPr>
          <a:xfrm flipH="1">
            <a:off x="8077200" y="6393323"/>
            <a:ext cx="457200" cy="533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sp>
        <p:nvSpPr>
          <p:cNvPr id="6" name="Rectangle 5"/>
          <p:cNvSpPr/>
          <p:nvPr/>
        </p:nvSpPr>
        <p:spPr>
          <a:xfrm>
            <a:off x="0" y="3518773"/>
            <a:ext cx="9525000" cy="3323987"/>
          </a:xfrm>
          <a:prstGeom prst="rect">
            <a:avLst/>
          </a:prstGeom>
        </p:spPr>
        <p:txBody>
          <a:bodyPr wrap="square">
            <a:spAutoFit/>
          </a:bodyPr>
          <a:lstStyle/>
          <a:p>
            <a:r>
              <a:rPr lang="en-US" sz="2100" dirty="0"/>
              <a:t>The proceeds from a reverse mortgage are not considered to be income, and should not typically impact borrower eligibility for: </a:t>
            </a:r>
          </a:p>
          <a:p>
            <a:r>
              <a:rPr lang="en-US" sz="2100" dirty="0"/>
              <a:t>Property Tax</a:t>
            </a:r>
          </a:p>
          <a:p>
            <a:r>
              <a:rPr lang="en-US" sz="2100" dirty="0"/>
              <a:t>Medicare</a:t>
            </a:r>
          </a:p>
          <a:p>
            <a:r>
              <a:rPr lang="en-US" sz="2100" dirty="0"/>
              <a:t>Medicaid*</a:t>
            </a:r>
          </a:p>
          <a:p>
            <a:r>
              <a:rPr lang="en-US" sz="2100" dirty="0"/>
              <a:t>Social Security Income (SSI)*</a:t>
            </a:r>
          </a:p>
          <a:p>
            <a:r>
              <a:rPr lang="en-US" sz="2100" dirty="0"/>
              <a:t>*Borrowers should consult with a tax consultant and/or an accountant to review eligibility for all such programs with the granting agencies or independent experts. </a:t>
            </a:r>
          </a:p>
          <a:p>
            <a:r>
              <a:rPr lang="en-US" sz="2100" dirty="0"/>
              <a:t>Because HECM proceeds are not considered income, there are no taxes on the proceeds.</a:t>
            </a:r>
          </a:p>
        </p:txBody>
      </p:sp>
    </p:spTree>
    <p:extLst>
      <p:ext uri="{BB962C8B-B14F-4D97-AF65-F5344CB8AC3E}">
        <p14:creationId xmlns:p14="http://schemas.microsoft.com/office/powerpoint/2010/main" val="20393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657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Property Eligibility</a:t>
            </a:r>
          </a:p>
        </p:txBody>
      </p:sp>
      <p:sp>
        <p:nvSpPr>
          <p:cNvPr id="6" name="Content Placeholder 2"/>
          <p:cNvSpPr>
            <a:spLocks noGrp="1"/>
          </p:cNvSpPr>
          <p:nvPr>
            <p:ph idx="1"/>
          </p:nvPr>
        </p:nvSpPr>
        <p:spPr>
          <a:xfrm>
            <a:off x="0" y="762000"/>
            <a:ext cx="8991600" cy="5360795"/>
          </a:xfrm>
        </p:spPr>
        <p:txBody>
          <a:bodyPr>
            <a:normAutofit fontScale="47500" lnSpcReduction="20000"/>
          </a:bodyPr>
          <a:lstStyle/>
          <a:p>
            <a:pPr indent="0" eaLnBrk="1" hangingPunct="1">
              <a:spcAft>
                <a:spcPts val="600"/>
              </a:spcAft>
              <a:buClr>
                <a:srgbClr val="C00000"/>
              </a:buClr>
              <a:buFont typeface="Arial" pitchFamily="34" charset="0"/>
              <a:buNone/>
              <a:defRPr/>
            </a:pPr>
            <a:endParaRPr lang="en-US" sz="100" dirty="0">
              <a:solidFill>
                <a:schemeClr val="tx1">
                  <a:lumMod val="95000"/>
                  <a:lumOff val="5000"/>
                </a:schemeClr>
              </a:solidFill>
            </a:endParaRPr>
          </a:p>
          <a:p>
            <a:pPr indent="0" eaLnBrk="1" hangingPunct="1">
              <a:spcAft>
                <a:spcPts val="600"/>
              </a:spcAft>
              <a:buClr>
                <a:srgbClr val="C00000"/>
              </a:buClr>
              <a:buFont typeface="Arial" pitchFamily="34" charset="0"/>
              <a:buNone/>
              <a:defRPr/>
            </a:pPr>
            <a:r>
              <a:rPr lang="en-US" sz="2900" b="0" dirty="0">
                <a:solidFill>
                  <a:schemeClr val="tx1">
                    <a:lumMod val="95000"/>
                    <a:lumOff val="5000"/>
                  </a:schemeClr>
                </a:solidFill>
              </a:rPr>
              <a:t>The property being purchased must:</a:t>
            </a:r>
            <a:endParaRPr lang="en-US" sz="2900" b="0" dirty="0"/>
          </a:p>
          <a:p>
            <a:pPr marL="685800" lvl="1" indent="-228600" eaLnBrk="1" hangingPunct="1">
              <a:spcBef>
                <a:spcPts val="0"/>
              </a:spcBef>
              <a:spcAft>
                <a:spcPts val="300"/>
              </a:spcAft>
              <a:buFont typeface="Arial" pitchFamily="34" charset="0"/>
              <a:buChar char="•"/>
              <a:defRPr/>
            </a:pPr>
            <a:r>
              <a:rPr lang="en-US" sz="3200" dirty="0">
                <a:solidFill>
                  <a:schemeClr val="tx1"/>
                </a:solidFill>
              </a:rPr>
              <a:t>Meet Federal Housing Administration (FHA) property standards and flood requirements.</a:t>
            </a:r>
          </a:p>
          <a:p>
            <a:pPr marL="685800" lvl="1" indent="-228600" eaLnBrk="1" hangingPunct="1">
              <a:spcBef>
                <a:spcPts val="0"/>
              </a:spcBef>
              <a:spcAft>
                <a:spcPts val="600"/>
              </a:spcAft>
              <a:buFont typeface="Arial" pitchFamily="34" charset="0"/>
              <a:buChar char="•"/>
              <a:defRPr/>
            </a:pPr>
            <a:r>
              <a:rPr lang="en-US" sz="3200" dirty="0">
                <a:solidFill>
                  <a:schemeClr val="tx1"/>
                </a:solidFill>
              </a:rPr>
              <a:t>Be one of the following property types:</a:t>
            </a:r>
          </a:p>
          <a:p>
            <a:pPr marL="914400" lvl="2" eaLnBrk="1" hangingPunct="1">
              <a:spcBef>
                <a:spcPts val="0"/>
              </a:spcBef>
              <a:spcAft>
                <a:spcPts val="300"/>
              </a:spcAft>
              <a:buFont typeface="Courier New" pitchFamily="49" charset="0"/>
              <a:buChar char="o"/>
              <a:defRPr/>
            </a:pPr>
            <a:r>
              <a:rPr lang="en-US" sz="3200" dirty="0">
                <a:solidFill>
                  <a:schemeClr val="tx1"/>
                </a:solidFill>
              </a:rPr>
              <a:t>Single-family home</a:t>
            </a:r>
          </a:p>
          <a:p>
            <a:pPr marL="914400" lvl="2" eaLnBrk="1" hangingPunct="1">
              <a:spcBef>
                <a:spcPts val="0"/>
              </a:spcBef>
              <a:spcAft>
                <a:spcPts val="300"/>
              </a:spcAft>
              <a:buFont typeface="Courier New" pitchFamily="49" charset="0"/>
              <a:buChar char="o"/>
              <a:defRPr/>
            </a:pPr>
            <a:r>
              <a:rPr lang="en-US" sz="3200" dirty="0">
                <a:solidFill>
                  <a:schemeClr val="tx1"/>
                </a:solidFill>
              </a:rPr>
              <a:t>HUD/FHA-approved condominium</a:t>
            </a:r>
          </a:p>
          <a:p>
            <a:pPr marL="914400" lvl="2" eaLnBrk="1" hangingPunct="1">
              <a:spcBef>
                <a:spcPts val="0"/>
              </a:spcBef>
              <a:spcAft>
                <a:spcPts val="300"/>
              </a:spcAft>
              <a:buFont typeface="Courier New" pitchFamily="49" charset="0"/>
              <a:buChar char="o"/>
              <a:defRPr/>
            </a:pPr>
            <a:r>
              <a:rPr lang="en-US" sz="3200" dirty="0">
                <a:solidFill>
                  <a:schemeClr val="tx1"/>
                </a:solidFill>
              </a:rPr>
              <a:t>Manufactured home that meets certain requirements</a:t>
            </a:r>
          </a:p>
          <a:p>
            <a:pPr marL="914400" lvl="2" eaLnBrk="1" hangingPunct="1">
              <a:spcBef>
                <a:spcPts val="0"/>
              </a:spcBef>
              <a:spcAft>
                <a:spcPts val="300"/>
              </a:spcAft>
              <a:buFont typeface="Courier New" pitchFamily="49" charset="0"/>
              <a:buChar char="o"/>
              <a:defRPr/>
            </a:pPr>
            <a:r>
              <a:rPr lang="en-US" sz="3200" dirty="0">
                <a:solidFill>
                  <a:schemeClr val="tx1"/>
                </a:solidFill>
              </a:rPr>
              <a:t>Two-to-four unit </a:t>
            </a:r>
            <a:r>
              <a:rPr lang="en-US" sz="3200" dirty="0" smtClean="0">
                <a:solidFill>
                  <a:schemeClr val="tx1"/>
                </a:solidFill>
              </a:rPr>
              <a:t>properties</a:t>
            </a:r>
          </a:p>
          <a:p>
            <a:pPr marL="914400" lvl="2">
              <a:spcBef>
                <a:spcPts val="0"/>
              </a:spcBef>
              <a:spcAft>
                <a:spcPts val="300"/>
              </a:spcAft>
              <a:buFont typeface="Courier New" pitchFamily="49" charset="0"/>
              <a:buChar char="o"/>
              <a:defRPr/>
            </a:pPr>
            <a:endParaRPr lang="en-US" sz="4400" dirty="0">
              <a:effectLst>
                <a:outerShdw blurRad="38100" dist="38100" dir="2700000" algn="tl">
                  <a:srgbClr val="000000">
                    <a:alpha val="43137"/>
                  </a:srgbClr>
                </a:outerShdw>
              </a:effectLst>
            </a:endParaRPr>
          </a:p>
          <a:p>
            <a:pPr marL="914400" lvl="2">
              <a:spcBef>
                <a:spcPts val="0"/>
              </a:spcBef>
              <a:spcAft>
                <a:spcPts val="300"/>
              </a:spcAft>
              <a:buFont typeface="Courier New" pitchFamily="49" charset="0"/>
              <a:buChar char="o"/>
              <a:defRPr/>
            </a:pPr>
            <a:r>
              <a:rPr lang="en-US" sz="4400" dirty="0" smtClean="0">
                <a:solidFill>
                  <a:schemeClr val="accent3">
                    <a:lumMod val="75000"/>
                  </a:schemeClr>
                </a:solidFill>
                <a:effectLst>
                  <a:outerShdw blurRad="38100" dist="38100" dir="2700000" algn="tl">
                    <a:srgbClr val="000000">
                      <a:alpha val="43137"/>
                    </a:srgbClr>
                  </a:outerShdw>
                </a:effectLst>
              </a:rPr>
              <a:t>Ineligible </a:t>
            </a:r>
            <a:r>
              <a:rPr lang="en-US" sz="4400" dirty="0">
                <a:solidFill>
                  <a:schemeClr val="accent3">
                    <a:lumMod val="75000"/>
                  </a:schemeClr>
                </a:solidFill>
                <a:effectLst>
                  <a:outerShdw blurRad="38100" dist="38100" dir="2700000" algn="tl">
                    <a:srgbClr val="000000">
                      <a:alpha val="43137"/>
                    </a:srgbClr>
                  </a:outerShdw>
                </a:effectLst>
              </a:rPr>
              <a:t>Properties</a:t>
            </a:r>
          </a:p>
          <a:p>
            <a:pPr marL="742950" lvl="2" indent="0" eaLnBrk="1" hangingPunct="1">
              <a:spcBef>
                <a:spcPts val="0"/>
              </a:spcBef>
              <a:spcAft>
                <a:spcPts val="300"/>
              </a:spcAft>
              <a:buNone/>
              <a:defRPr/>
            </a:pPr>
            <a:endParaRPr lang="en-US" sz="2000" dirty="0" smtClean="0">
              <a:solidFill>
                <a:schemeClr val="tx1"/>
              </a:solidFill>
            </a:endParaRPr>
          </a:p>
          <a:p>
            <a:pPr marL="914400" lvl="2">
              <a:spcBef>
                <a:spcPts val="0"/>
              </a:spcBef>
              <a:spcAft>
                <a:spcPts val="300"/>
              </a:spcAft>
              <a:buFont typeface="Courier New" pitchFamily="49" charset="0"/>
              <a:buChar char="o"/>
              <a:defRPr/>
            </a:pPr>
            <a:r>
              <a:rPr lang="en-US" sz="4200" dirty="0"/>
              <a:t>Ineligible properties include:</a:t>
            </a:r>
          </a:p>
          <a:p>
            <a:pPr marL="914400" lvl="2">
              <a:spcBef>
                <a:spcPts val="0"/>
              </a:spcBef>
              <a:spcAft>
                <a:spcPts val="300"/>
              </a:spcAft>
              <a:buFont typeface="Courier New" pitchFamily="49" charset="0"/>
              <a:buChar char="o"/>
              <a:defRPr/>
            </a:pPr>
            <a:r>
              <a:rPr lang="en-US" sz="4200" dirty="0"/>
              <a:t>Cooperative units (Co-ops)</a:t>
            </a:r>
          </a:p>
          <a:p>
            <a:pPr marL="914400" lvl="2">
              <a:spcBef>
                <a:spcPts val="0"/>
              </a:spcBef>
              <a:spcAft>
                <a:spcPts val="300"/>
              </a:spcAft>
              <a:buFont typeface="Courier New" pitchFamily="49" charset="0"/>
              <a:buChar char="o"/>
              <a:defRPr/>
            </a:pPr>
            <a:r>
              <a:rPr lang="en-US" sz="4200" dirty="0"/>
              <a:t>New construction with no Certificate of Occupancy, or its equivalent, prior to submission of the HECM application</a:t>
            </a:r>
          </a:p>
          <a:p>
            <a:pPr marL="914400" lvl="2">
              <a:spcBef>
                <a:spcPts val="0"/>
              </a:spcBef>
              <a:spcAft>
                <a:spcPts val="300"/>
              </a:spcAft>
              <a:buFont typeface="Courier New" pitchFamily="49" charset="0"/>
              <a:buChar char="o"/>
              <a:defRPr/>
            </a:pPr>
            <a:r>
              <a:rPr lang="en-US" sz="4200" dirty="0"/>
              <a:t>Boarding houses</a:t>
            </a:r>
          </a:p>
          <a:p>
            <a:pPr marL="914400" lvl="2">
              <a:spcBef>
                <a:spcPts val="0"/>
              </a:spcBef>
              <a:spcAft>
                <a:spcPts val="300"/>
              </a:spcAft>
              <a:buFont typeface="Courier New" pitchFamily="49" charset="0"/>
              <a:buChar char="o"/>
              <a:defRPr/>
            </a:pPr>
            <a:r>
              <a:rPr lang="en-US" sz="4200" dirty="0"/>
              <a:t>Bed-and-breakfast properties</a:t>
            </a:r>
          </a:p>
          <a:p>
            <a:pPr marL="914400" lvl="2">
              <a:spcBef>
                <a:spcPts val="0"/>
              </a:spcBef>
              <a:spcAft>
                <a:spcPts val="300"/>
              </a:spcAft>
              <a:buFont typeface="Courier New" pitchFamily="49" charset="0"/>
              <a:buChar char="o"/>
              <a:defRPr/>
            </a:pPr>
            <a:r>
              <a:rPr lang="en-US" sz="4200" dirty="0"/>
              <a:t>Existing manufactured homes that:</a:t>
            </a:r>
          </a:p>
          <a:p>
            <a:pPr marL="914400" lvl="2">
              <a:spcBef>
                <a:spcPts val="0"/>
              </a:spcBef>
              <a:spcAft>
                <a:spcPts val="300"/>
              </a:spcAft>
              <a:buFont typeface="Courier New" pitchFamily="49" charset="0"/>
              <a:buChar char="o"/>
              <a:defRPr/>
            </a:pPr>
            <a:r>
              <a:rPr lang="en-US" sz="4200" dirty="0"/>
              <a:t>Were built before 7/ 15, 1976</a:t>
            </a:r>
          </a:p>
          <a:p>
            <a:pPr marL="914400" lvl="2">
              <a:spcBef>
                <a:spcPts val="0"/>
              </a:spcBef>
              <a:spcAft>
                <a:spcPts val="300"/>
              </a:spcAft>
              <a:buFont typeface="Courier New" pitchFamily="49" charset="0"/>
              <a:buChar char="o"/>
              <a:defRPr/>
            </a:pPr>
            <a:r>
              <a:rPr lang="en-US" sz="4200" dirty="0"/>
              <a:t>Have moved or otherwise do not meet all FHA and FAR standards</a:t>
            </a:r>
          </a:p>
          <a:p>
            <a:pPr marL="914400" lvl="2">
              <a:spcBef>
                <a:spcPts val="0"/>
              </a:spcBef>
              <a:spcAft>
                <a:spcPts val="300"/>
              </a:spcAft>
              <a:buFont typeface="Courier New" pitchFamily="49" charset="0"/>
              <a:buChar char="o"/>
              <a:defRPr/>
            </a:pPr>
            <a:r>
              <a:rPr lang="en-US" sz="4200" dirty="0"/>
              <a:t>Condominium units that are not HUD/FHA-approved.</a:t>
            </a:r>
          </a:p>
          <a:p>
            <a:pPr marL="914400" lvl="2">
              <a:spcBef>
                <a:spcPts val="0"/>
              </a:spcBef>
              <a:spcAft>
                <a:spcPts val="300"/>
              </a:spcAft>
              <a:buFont typeface="Courier New" pitchFamily="49" charset="0"/>
              <a:buChar char="o"/>
              <a:defRPr/>
            </a:pPr>
            <a:r>
              <a:rPr lang="en-US" sz="4200" dirty="0"/>
              <a:t>Note: Ask your FAR Representative for resources regarding obtaining FHA condo approval (in some instances there may be an option).</a:t>
            </a:r>
          </a:p>
          <a:p>
            <a:pPr marL="914400" lvl="2" eaLnBrk="1" hangingPunct="1">
              <a:spcBef>
                <a:spcPts val="0"/>
              </a:spcBef>
              <a:spcAft>
                <a:spcPts val="300"/>
              </a:spcAft>
              <a:buFont typeface="Courier New" pitchFamily="49" charset="0"/>
              <a:buChar char="o"/>
              <a:defRPr/>
            </a:pPr>
            <a:endParaRPr lang="en-US" sz="20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247" y="1762533"/>
            <a:ext cx="2242705" cy="1679864"/>
          </a:xfrm>
          <a:prstGeom prst="rect">
            <a:avLst/>
          </a:prstGeom>
          <a:ln>
            <a:noFill/>
          </a:ln>
          <a:effectLst>
            <a:outerShdw blurRad="292100" dist="139700" dir="2700000" algn="tl" rotWithShape="0">
              <a:srgbClr val="333333">
                <a:alpha val="65000"/>
              </a:srgbClr>
            </a:outerShdw>
          </a:effectLst>
        </p:spPr>
      </p:pic>
      <p:sp>
        <p:nvSpPr>
          <p:cNvPr id="10" name="Footer Placeholder 1"/>
          <p:cNvSpPr>
            <a:spLocks noGrp="1"/>
          </p:cNvSpPr>
          <p:nvPr>
            <p:ph type="ftr" sz="quarter" idx="11"/>
          </p:nvPr>
        </p:nvSpPr>
        <p:spPr>
          <a:xfrm>
            <a:off x="8991600" y="6553200"/>
            <a:ext cx="2895600" cy="152400"/>
          </a:xfrm>
        </p:spPr>
        <p:txBody>
          <a:body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2373085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Borrower Eligibility</a:t>
            </a:r>
          </a:p>
        </p:txBody>
      </p:sp>
      <p:sp>
        <p:nvSpPr>
          <p:cNvPr id="6" name="Content Placeholder 2"/>
          <p:cNvSpPr>
            <a:spLocks noGrp="1"/>
          </p:cNvSpPr>
          <p:nvPr>
            <p:ph idx="1"/>
          </p:nvPr>
        </p:nvSpPr>
        <p:spPr>
          <a:xfrm>
            <a:off x="457200" y="1333500"/>
            <a:ext cx="8229600" cy="4525963"/>
          </a:xfrm>
        </p:spPr>
        <p:txBody>
          <a:bodyPr>
            <a:normAutofit/>
          </a:bodyPr>
          <a:lstStyle/>
          <a:p>
            <a:pPr marL="685800" lvl="1" indent="-228600" eaLnBrk="1" hangingPunct="1">
              <a:spcBef>
                <a:spcPts val="0"/>
              </a:spcBef>
              <a:spcAft>
                <a:spcPts val="300"/>
              </a:spcAft>
              <a:buFont typeface="Arial" pitchFamily="34" charset="0"/>
              <a:buChar char="•"/>
              <a:defRPr/>
            </a:pPr>
            <a:r>
              <a:rPr lang="en-US" sz="2000" dirty="0"/>
              <a:t>All borrowers must be age 62 or older.</a:t>
            </a:r>
          </a:p>
          <a:p>
            <a:pPr marL="685800" lvl="1" indent="-228600" eaLnBrk="1" hangingPunct="1">
              <a:spcBef>
                <a:spcPts val="0"/>
              </a:spcBef>
              <a:spcAft>
                <a:spcPts val="300"/>
              </a:spcAft>
              <a:buFont typeface="Arial" pitchFamily="34" charset="0"/>
              <a:buChar char="•"/>
              <a:defRPr/>
            </a:pPr>
            <a:r>
              <a:rPr lang="en-US" sz="2000" dirty="0"/>
              <a:t>Eligible non-borrowing spouses receive protection from losing the home should the borrower predecease them.</a:t>
            </a:r>
          </a:p>
          <a:p>
            <a:pPr marL="685800" lvl="2" indent="-228600">
              <a:spcBef>
                <a:spcPts val="0"/>
              </a:spcBef>
              <a:spcAft>
                <a:spcPts val="300"/>
              </a:spcAft>
              <a:defRPr/>
            </a:pPr>
            <a:r>
              <a:rPr lang="en-US" sz="2000" dirty="0"/>
              <a:t>A non-borrowing spouse is permissible, but we factor his or her age into to the calculations.</a:t>
            </a:r>
            <a:endParaRPr lang="en-US" sz="2000" strike="sngStrike" dirty="0"/>
          </a:p>
          <a:p>
            <a:pPr marL="685800" lvl="1" indent="-228600" eaLnBrk="1" hangingPunct="1">
              <a:spcBef>
                <a:spcPts val="0"/>
              </a:spcBef>
              <a:spcAft>
                <a:spcPts val="300"/>
              </a:spcAft>
              <a:buFont typeface="Arial" pitchFamily="34" charset="0"/>
              <a:buChar char="•"/>
              <a:defRPr/>
            </a:pPr>
            <a:r>
              <a:rPr lang="en-US" sz="2000" dirty="0"/>
              <a:t>Mandatory HUD counseling is required.</a:t>
            </a:r>
          </a:p>
          <a:p>
            <a:pPr marL="685800" lvl="1" indent="-228600" eaLnBrk="1" hangingPunct="1">
              <a:spcBef>
                <a:spcPts val="0"/>
              </a:spcBef>
              <a:spcAft>
                <a:spcPts val="300"/>
              </a:spcAft>
              <a:buFont typeface="Arial" pitchFamily="34" charset="0"/>
              <a:buChar char="•"/>
              <a:defRPr/>
            </a:pPr>
            <a:r>
              <a:rPr lang="en-US" sz="2000" dirty="0"/>
              <a:t>The home must be the primary residence and the owner must occupy it within 60 days of closing.</a:t>
            </a:r>
          </a:p>
          <a:p>
            <a:pPr marL="685800" lvl="1" indent="-228600" eaLnBrk="1" hangingPunct="1">
              <a:spcBef>
                <a:spcPts val="0"/>
              </a:spcBef>
              <a:spcAft>
                <a:spcPts val="600"/>
              </a:spcAft>
              <a:buFont typeface="Arial" pitchFamily="34" charset="0"/>
              <a:buChar char="•"/>
              <a:defRPr/>
            </a:pPr>
            <a:r>
              <a:rPr lang="en-US" sz="2000" dirty="0"/>
              <a:t>Borrowers own the property and as such are responsible for paying all property charges.</a:t>
            </a:r>
          </a:p>
          <a:p>
            <a:pPr marL="685800" lvl="1" indent="-228600" eaLnBrk="1" hangingPunct="1">
              <a:spcBef>
                <a:spcPts val="0"/>
              </a:spcBef>
              <a:spcAft>
                <a:spcPts val="600"/>
              </a:spcAft>
              <a:buFont typeface="Arial" pitchFamily="34" charset="0"/>
              <a:buChar char="•"/>
              <a:defRPr/>
            </a:pPr>
            <a:r>
              <a:rPr lang="en-US" sz="2000" dirty="0"/>
              <a:t>Borrowers must bring the difference between the purchase price of the home and the HECM proceeds to the closing table.</a:t>
            </a:r>
          </a:p>
        </p:txBody>
      </p:sp>
      <p:sp>
        <p:nvSpPr>
          <p:cNvPr id="7" name="Footer Placeholder 1"/>
          <p:cNvSpPr>
            <a:spLocks noGrp="1"/>
          </p:cNvSpPr>
          <p:nvPr>
            <p:ph type="ftr" sz="quarter" idx="11"/>
          </p:nvPr>
        </p:nvSpPr>
        <p:spPr>
          <a:xfrm flipH="1" flipV="1">
            <a:off x="7467600" y="6705600"/>
            <a:ext cx="3505200" cy="120162"/>
          </a:xfrm>
        </p:spPr>
        <p:txBody>
          <a:body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289193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295400"/>
            <a:ext cx="8305800" cy="47244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93192" lvl="1" indent="0">
              <a:spcBef>
                <a:spcPts val="0"/>
              </a:spcBef>
              <a:spcAft>
                <a:spcPts val="600"/>
              </a:spcAft>
              <a:buClr>
                <a:srgbClr val="4F8ABE"/>
              </a:buClr>
              <a:buFont typeface="Wingdings" pitchFamily="2" charset="2"/>
              <a:buNone/>
              <a:defRPr/>
            </a:pPr>
            <a:r>
              <a:rPr lang="en-US" sz="2000" dirty="0"/>
              <a:t>Principal Limit Factors are similar to loan-to-value (LTV) ratios</a:t>
            </a:r>
            <a:r>
              <a:rPr lang="en-US" sz="2000" dirty="0">
                <a:sym typeface="Wingdings" panose="05000000000000000000" pitchFamily="2" charset="2"/>
              </a:rPr>
              <a:t>. They are different in that the age is factored in.</a:t>
            </a:r>
          </a:p>
          <a:p>
            <a:pPr marL="393192" lvl="1" indent="0">
              <a:spcBef>
                <a:spcPts val="0"/>
              </a:spcBef>
              <a:spcAft>
                <a:spcPts val="600"/>
              </a:spcAft>
              <a:buClr>
                <a:srgbClr val="4F8ABE"/>
              </a:buClr>
              <a:buNone/>
              <a:defRPr/>
            </a:pPr>
            <a:r>
              <a:rPr lang="en-US" sz="2000" dirty="0"/>
              <a:t>Principal Limit calculations determine the amount of loan proceeds available to the borrower. These calculations include:</a:t>
            </a:r>
          </a:p>
          <a:p>
            <a:pPr marL="736092" lvl="1" indent="-342900">
              <a:spcBef>
                <a:spcPts val="0"/>
              </a:spcBef>
              <a:spcAft>
                <a:spcPts val="600"/>
              </a:spcAft>
              <a:buClrTx/>
              <a:buFont typeface="Arial" panose="020B0604020202020204" pitchFamily="34" charset="0"/>
              <a:buChar char="•"/>
              <a:defRPr/>
            </a:pPr>
            <a:r>
              <a:rPr lang="en-US" sz="2000" dirty="0"/>
              <a:t>Age of the youngest borrower, or eligible non-borrowing spouse</a:t>
            </a:r>
          </a:p>
          <a:p>
            <a:pPr marL="736092" lvl="1" indent="-342900">
              <a:spcBef>
                <a:spcPts val="0"/>
              </a:spcBef>
              <a:spcAft>
                <a:spcPts val="600"/>
              </a:spcAft>
              <a:buClrTx/>
              <a:buFont typeface="Arial" panose="020B0604020202020204" pitchFamily="34" charset="0"/>
              <a:buChar char="•"/>
              <a:defRPr/>
            </a:pPr>
            <a:r>
              <a:rPr lang="en-US" sz="2000" dirty="0"/>
              <a:t>Product type</a:t>
            </a:r>
          </a:p>
          <a:p>
            <a:pPr marL="736092" lvl="1" indent="-342900">
              <a:spcBef>
                <a:spcPts val="0"/>
              </a:spcBef>
              <a:spcAft>
                <a:spcPts val="600"/>
              </a:spcAft>
              <a:buClrTx/>
              <a:buFont typeface="Arial" panose="020B0604020202020204" pitchFamily="34" charset="0"/>
              <a:buChar char="•"/>
              <a:defRPr/>
            </a:pPr>
            <a:r>
              <a:rPr lang="en-US" sz="2000" dirty="0"/>
              <a:t>Expected interest rate</a:t>
            </a:r>
          </a:p>
          <a:p>
            <a:pPr marL="736092" lvl="1" indent="-342900">
              <a:spcBef>
                <a:spcPts val="0"/>
              </a:spcBef>
              <a:spcAft>
                <a:spcPts val="600"/>
              </a:spcAft>
              <a:buClrTx/>
              <a:buFont typeface="Arial" panose="020B0604020202020204" pitchFamily="34" charset="0"/>
              <a:buChar char="•"/>
              <a:defRPr/>
            </a:pPr>
            <a:r>
              <a:rPr lang="en-US" sz="2000" dirty="0"/>
              <a:t>The LOWEST of:</a:t>
            </a:r>
          </a:p>
          <a:p>
            <a:pPr marL="1025525" lvl="2" indent="-342900">
              <a:spcBef>
                <a:spcPts val="0"/>
              </a:spcBef>
              <a:spcAft>
                <a:spcPts val="600"/>
              </a:spcAft>
              <a:buClrTx/>
              <a:buFont typeface="Courier New" panose="02070309020205020404" pitchFamily="49" charset="0"/>
              <a:buChar char="o"/>
              <a:defRPr/>
            </a:pPr>
            <a:r>
              <a:rPr lang="en-US" sz="2000" dirty="0"/>
              <a:t>Appraised value</a:t>
            </a:r>
          </a:p>
          <a:p>
            <a:pPr marL="1025525" lvl="2" indent="-342900">
              <a:spcBef>
                <a:spcPts val="0"/>
              </a:spcBef>
              <a:spcAft>
                <a:spcPts val="600"/>
              </a:spcAft>
              <a:buClrTx/>
              <a:buFont typeface="Courier New" panose="02070309020205020404" pitchFamily="49" charset="0"/>
              <a:buChar char="o"/>
              <a:defRPr/>
            </a:pPr>
            <a:r>
              <a:rPr lang="en-US" sz="2000" dirty="0"/>
              <a:t>Sales price</a:t>
            </a:r>
          </a:p>
          <a:p>
            <a:pPr marL="1025525" lvl="2" indent="-342900">
              <a:spcBef>
                <a:spcPts val="0"/>
              </a:spcBef>
              <a:spcAft>
                <a:spcPts val="600"/>
              </a:spcAft>
              <a:buClrTx/>
              <a:buFont typeface="Courier New" panose="02070309020205020404" pitchFamily="49" charset="0"/>
              <a:buChar char="o"/>
              <a:defRPr/>
            </a:pPr>
            <a:r>
              <a:rPr lang="en-US" sz="2000" dirty="0"/>
              <a:t>Maximum Claim Amount</a:t>
            </a:r>
          </a:p>
          <a:p>
            <a:pPr marL="393192" lvl="1" indent="0">
              <a:buClrTx/>
              <a:buFont typeface="Wingdings" pitchFamily="2" charset="2"/>
              <a:buNone/>
              <a:defRPr/>
            </a:pPr>
            <a:endParaRPr lang="en-US" sz="1900" dirty="0"/>
          </a:p>
          <a:p>
            <a:pPr lvl="1">
              <a:buClr>
                <a:srgbClr val="4F8ABE"/>
              </a:buClr>
              <a:buFont typeface="Arial" pitchFamily="34" charset="0"/>
              <a:buChar char="•"/>
              <a:defRPr/>
            </a:pPr>
            <a:endParaRPr lang="en-US" sz="1900" dirty="0"/>
          </a:p>
          <a:p>
            <a:pPr lvl="1">
              <a:buClr>
                <a:srgbClr val="C00000"/>
              </a:buClr>
              <a:buFont typeface="Arial" pitchFamily="34" charset="0"/>
              <a:buChar char="•"/>
              <a:defRPr/>
            </a:pPr>
            <a:endParaRPr lang="en-US" sz="1900" dirty="0"/>
          </a:p>
          <a:p>
            <a:pPr lvl="1">
              <a:buClr>
                <a:srgbClr val="C00000"/>
              </a:buClr>
              <a:buFont typeface="Arial" pitchFamily="34" charset="0"/>
              <a:buChar char="•"/>
              <a:defRPr/>
            </a:pPr>
            <a:endParaRPr lang="en-US" sz="1900" dirty="0"/>
          </a:p>
          <a:p>
            <a:pPr lvl="1">
              <a:buClr>
                <a:srgbClr val="C00000"/>
              </a:buClr>
              <a:buFont typeface="Arial" pitchFamily="34" charset="0"/>
              <a:buChar char="•"/>
              <a:defRPr/>
            </a:pPr>
            <a:endParaRPr lang="en-US" sz="1900" dirty="0"/>
          </a:p>
          <a:p>
            <a:pPr lvl="1">
              <a:buClr>
                <a:srgbClr val="C00000"/>
              </a:buClr>
              <a:buFont typeface="Arial" pitchFamily="34" charset="0"/>
              <a:buChar char="•"/>
              <a:defRPr/>
            </a:pPr>
            <a:endParaRPr lang="en-US" sz="1900" dirty="0"/>
          </a:p>
          <a:p>
            <a:pPr lvl="1">
              <a:buClr>
                <a:srgbClr val="C00000"/>
              </a:buClr>
              <a:buFont typeface="Arial" pitchFamily="34" charset="0"/>
              <a:buChar char="•"/>
              <a:defRPr/>
            </a:pPr>
            <a:endParaRPr lang="en-US" sz="1900" dirty="0"/>
          </a:p>
          <a:p>
            <a:pPr lvl="3">
              <a:buClr>
                <a:schemeClr val="bg1">
                  <a:lumMod val="50000"/>
                </a:schemeClr>
              </a:buClr>
              <a:defRPr/>
            </a:pPr>
            <a:endParaRPr lang="en-US" sz="1900" dirty="0"/>
          </a:p>
          <a:p>
            <a:pPr lvl="3">
              <a:buClr>
                <a:schemeClr val="bg1">
                  <a:lumMod val="50000"/>
                </a:schemeClr>
              </a:buClr>
              <a:buFont typeface="Arial" pitchFamily="34" charset="0"/>
              <a:buNone/>
              <a:defRPr/>
            </a:pPr>
            <a:endParaRPr lang="en-US" sz="1900" dirty="0"/>
          </a:p>
        </p:txBody>
      </p:sp>
      <p:sp>
        <p:nvSpPr>
          <p:cNvPr id="5" name="TextBox 4"/>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Principal Limit Factors</a:t>
            </a:r>
          </a:p>
        </p:txBody>
      </p:sp>
      <p:sp>
        <p:nvSpPr>
          <p:cNvPr id="9" name="Footer Placeholder 1"/>
          <p:cNvSpPr>
            <a:spLocks noGrp="1"/>
          </p:cNvSpPr>
          <p:nvPr>
            <p:ph type="ftr" sz="quarter" idx="11"/>
          </p:nvPr>
        </p:nvSpPr>
        <p:spPr>
          <a:xfrm flipH="1">
            <a:off x="7467600" y="6019800"/>
            <a:ext cx="5562600" cy="685800"/>
          </a:xfrm>
        </p:spPr>
        <p:txBody>
          <a:body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2078748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067800" cy="2616101"/>
          </a:xfrm>
          <a:prstGeom prst="rect">
            <a:avLst/>
          </a:prstGeom>
          <a:solidFill>
            <a:schemeClr val="bg2">
              <a:lumMod val="40000"/>
              <a:lumOff val="60000"/>
            </a:schemeClr>
          </a:solidFill>
        </p:spPr>
        <p:txBody>
          <a:bodyPr wrap="square" rtlCol="0">
            <a:spAutoFit/>
          </a:bodyPr>
          <a:lstStyle/>
          <a:p>
            <a:pPr algn="ctr"/>
            <a:r>
              <a:rPr lang="en-US" sz="3600" dirty="0">
                <a:solidFill>
                  <a:schemeClr val="accent3">
                    <a:lumMod val="75000"/>
                  </a:schemeClr>
                </a:solidFill>
                <a:effectLst>
                  <a:outerShdw blurRad="38100" dist="38100" dir="2700000" algn="tl">
                    <a:srgbClr val="000000">
                      <a:alpha val="43137"/>
                    </a:srgbClr>
                  </a:outerShdw>
                </a:effectLst>
              </a:rPr>
              <a:t>The Process</a:t>
            </a:r>
          </a:p>
          <a:p>
            <a:pPr algn="ctr"/>
            <a:r>
              <a:rPr lang="en-US" dirty="0" smtClean="0"/>
              <a:t>After </a:t>
            </a:r>
            <a:r>
              <a:rPr lang="en-US" dirty="0"/>
              <a:t>borrowers decide to purchase a more desirable home, a real estate agent can sell their existing home, determine </a:t>
            </a:r>
            <a:r>
              <a:rPr lang="en-US" dirty="0" smtClean="0"/>
              <a:t>the purchase price range</a:t>
            </a:r>
            <a:r>
              <a:rPr lang="en-US" dirty="0"/>
              <a:t>, and identify properties of interest</a:t>
            </a:r>
            <a:r>
              <a:rPr lang="en-US" sz="4400" dirty="0"/>
              <a:t>.</a:t>
            </a:r>
          </a:p>
          <a:p>
            <a:pPr algn="ctr"/>
            <a:r>
              <a:rPr lang="en-US" sz="3600" dirty="0" smtClean="0">
                <a:solidFill>
                  <a:schemeClr val="accent3">
                    <a:lumMod val="75000"/>
                  </a:schemeClr>
                </a:solidFill>
                <a:effectLst>
                  <a:outerShdw blurRad="38100" dist="38100" dir="2700000" algn="tl">
                    <a:srgbClr val="000000">
                      <a:alpha val="43137"/>
                    </a:srgbClr>
                  </a:outerShdw>
                </a:effectLst>
              </a:rPr>
              <a:t>The </a:t>
            </a:r>
            <a:r>
              <a:rPr lang="en-US" sz="3600" dirty="0">
                <a:solidFill>
                  <a:schemeClr val="accent3">
                    <a:lumMod val="75000"/>
                  </a:schemeClr>
                </a:solidFill>
                <a:effectLst>
                  <a:outerShdw blurRad="38100" dist="38100" dir="2700000" algn="tl">
                    <a:srgbClr val="000000">
                      <a:alpha val="43137"/>
                    </a:srgbClr>
                  </a:outerShdw>
                </a:effectLst>
              </a:rPr>
              <a:t>Process, cont.</a:t>
            </a:r>
          </a:p>
        </p:txBody>
      </p:sp>
      <p:graphicFrame>
        <p:nvGraphicFramePr>
          <p:cNvPr id="6" name="Content Placeholder 6"/>
          <p:cNvGraphicFramePr>
            <a:graphicFrameLocks/>
          </p:cNvGraphicFramePr>
          <p:nvPr>
            <p:extLst>
              <p:ext uri="{D42A27DB-BD31-4B8C-83A1-F6EECF244321}">
                <p14:modId xmlns:p14="http://schemas.microsoft.com/office/powerpoint/2010/main" val="1416691526"/>
              </p:ext>
            </p:extLst>
          </p:nvPr>
        </p:nvGraphicFramePr>
        <p:xfrm>
          <a:off x="228600" y="3376959"/>
          <a:ext cx="8915400" cy="348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 y="2965752"/>
            <a:ext cx="9829801" cy="292388"/>
          </a:xfrm>
          <a:prstGeom prst="rect">
            <a:avLst/>
          </a:prstGeom>
          <a:solidFill>
            <a:schemeClr val="accent2">
              <a:lumMod val="20000"/>
              <a:lumOff val="80000"/>
            </a:schemeClr>
          </a:solidFill>
        </p:spPr>
        <p:txBody>
          <a:bodyPr wrap="square" rtlCol="0">
            <a:spAutoFit/>
          </a:bodyPr>
          <a:lstStyle/>
          <a:p>
            <a:r>
              <a:rPr lang="en-US" sz="1300" dirty="0">
                <a:latin typeface="Calibri" pitchFamily="34" charset="0"/>
              </a:rPr>
              <a:t>Effective, April 27, 2015, all prospective borrowers must undergo a financial assessment to ensure they can meet their loan obligations.</a:t>
            </a:r>
          </a:p>
        </p:txBody>
      </p:sp>
      <p:sp>
        <p:nvSpPr>
          <p:cNvPr id="9" name="Footer Placeholder 1"/>
          <p:cNvSpPr>
            <a:spLocks noGrp="1"/>
          </p:cNvSpPr>
          <p:nvPr>
            <p:ph type="ftr" sz="quarter" idx="11"/>
          </p:nvPr>
        </p:nvSpPr>
        <p:spPr>
          <a:xfrm>
            <a:off x="8610600" y="6400799"/>
            <a:ext cx="3124200" cy="304799"/>
          </a:xfrm>
        </p:spPr>
        <p:txBody>
          <a:bodyPr/>
          <a:lstStyle/>
          <a:p>
            <a:endParaRPr lang="en-US" sz="1050" b="1" dirty="0">
              <a:solidFill>
                <a:schemeClr val="tx2">
                  <a:lumMod val="60000"/>
                  <a:lumOff val="40000"/>
                </a:schemeClr>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7269" y="1600200"/>
            <a:ext cx="1720596" cy="1365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8408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Repayment</a:t>
            </a:r>
          </a:p>
        </p:txBody>
      </p:sp>
      <p:sp>
        <p:nvSpPr>
          <p:cNvPr id="6" name="Content Placeholder 2"/>
          <p:cNvSpPr>
            <a:spLocks noGrp="1"/>
          </p:cNvSpPr>
          <p:nvPr>
            <p:ph idx="1"/>
          </p:nvPr>
        </p:nvSpPr>
        <p:spPr>
          <a:xfrm>
            <a:off x="457200" y="1109410"/>
            <a:ext cx="8229600" cy="5596190"/>
          </a:xfrm>
        </p:spPr>
        <p:txBody>
          <a:bodyPr>
            <a:normAutofit fontScale="92500" lnSpcReduction="20000"/>
          </a:bodyPr>
          <a:lstStyle/>
          <a:p>
            <a:pPr indent="0" eaLnBrk="1" hangingPunct="1">
              <a:spcAft>
                <a:spcPts val="600"/>
              </a:spcAft>
              <a:buClr>
                <a:srgbClr val="C00000"/>
              </a:buClr>
              <a:buFont typeface="Arial" pitchFamily="34" charset="0"/>
              <a:buNone/>
              <a:defRPr/>
            </a:pPr>
            <a:endParaRPr lang="en-US" sz="100" dirty="0">
              <a:solidFill>
                <a:schemeClr val="tx1">
                  <a:lumMod val="95000"/>
                  <a:lumOff val="5000"/>
                </a:schemeClr>
              </a:solidFill>
            </a:endParaRPr>
          </a:p>
          <a:p>
            <a:pPr indent="0" eaLnBrk="1" hangingPunct="1">
              <a:spcAft>
                <a:spcPts val="600"/>
              </a:spcAft>
              <a:buClr>
                <a:srgbClr val="C00000"/>
              </a:buClr>
              <a:buFont typeface="Arial" pitchFamily="34" charset="0"/>
              <a:buNone/>
              <a:defRPr/>
            </a:pPr>
            <a:r>
              <a:rPr lang="en-US" sz="2200" b="0" dirty="0">
                <a:solidFill>
                  <a:schemeClr val="tx1">
                    <a:lumMod val="95000"/>
                    <a:lumOff val="5000"/>
                  </a:schemeClr>
                </a:solidFill>
              </a:rPr>
              <a:t>Usually the last surviving borrower or </a:t>
            </a:r>
            <a:r>
              <a:rPr lang="en-US" sz="2200" b="0" dirty="0">
                <a:solidFill>
                  <a:schemeClr val="tx1"/>
                </a:solidFill>
              </a:rPr>
              <a:t>the estate sells the home to repay the loan.</a:t>
            </a:r>
          </a:p>
          <a:p>
            <a:pPr indent="0" eaLnBrk="1" hangingPunct="1">
              <a:spcAft>
                <a:spcPts val="600"/>
              </a:spcAft>
              <a:buClr>
                <a:srgbClr val="C00000"/>
              </a:buClr>
              <a:buFont typeface="Arial" pitchFamily="34" charset="0"/>
              <a:buNone/>
              <a:defRPr/>
            </a:pPr>
            <a:r>
              <a:rPr lang="en-US" sz="2200" b="0" dirty="0">
                <a:solidFill>
                  <a:schemeClr val="tx1"/>
                </a:solidFill>
              </a:rPr>
              <a:t>The loan can also be repaid in cash from any source, such as other assets, proceeds from a life insurance policy, or a loan refinance.</a:t>
            </a:r>
          </a:p>
          <a:p>
            <a:pPr indent="0" eaLnBrk="1" hangingPunct="1">
              <a:spcAft>
                <a:spcPts val="600"/>
              </a:spcAft>
              <a:buClr>
                <a:srgbClr val="C00000"/>
              </a:buClr>
              <a:buFont typeface="Arial" pitchFamily="34" charset="0"/>
              <a:buNone/>
              <a:defRPr/>
            </a:pPr>
            <a:r>
              <a:rPr lang="en-US" sz="2200" b="0" dirty="0">
                <a:solidFill>
                  <a:schemeClr val="tx1"/>
                </a:solidFill>
              </a:rPr>
              <a:t>No debt is passed along to heirs, and there is no personal liability.</a:t>
            </a:r>
          </a:p>
          <a:p>
            <a:pPr indent="0" eaLnBrk="1" hangingPunct="1">
              <a:spcAft>
                <a:spcPts val="600"/>
              </a:spcAft>
              <a:buClr>
                <a:srgbClr val="C00000"/>
              </a:buClr>
              <a:buFont typeface="Arial" pitchFamily="34" charset="0"/>
              <a:buNone/>
              <a:defRPr/>
            </a:pPr>
            <a:r>
              <a:rPr lang="en-US" sz="2200" b="0" dirty="0">
                <a:solidFill>
                  <a:schemeClr val="tx1"/>
                </a:solidFill>
              </a:rPr>
              <a:t>Once the loan is repaid, any remaining equity belongs to the </a:t>
            </a:r>
            <a:r>
              <a:rPr lang="en-US" sz="2200" b="0" dirty="0">
                <a:solidFill>
                  <a:schemeClr val="tx1">
                    <a:lumMod val="95000"/>
                    <a:lumOff val="5000"/>
                  </a:schemeClr>
                </a:solidFill>
              </a:rPr>
              <a:t>homeowners or their heirs</a:t>
            </a:r>
            <a:r>
              <a:rPr lang="en-US" sz="2200" b="0" dirty="0" smtClean="0">
                <a:solidFill>
                  <a:schemeClr val="tx1">
                    <a:lumMod val="95000"/>
                    <a:lumOff val="5000"/>
                  </a:schemeClr>
                </a:solidFill>
              </a:rPr>
              <a:t>.</a:t>
            </a:r>
          </a:p>
          <a:p>
            <a:pPr indent="0">
              <a:spcAft>
                <a:spcPts val="600"/>
              </a:spcAft>
              <a:buClr>
                <a:srgbClr val="C00000"/>
              </a:buClr>
              <a:buNone/>
              <a:defRPr/>
            </a:pPr>
            <a:r>
              <a:rPr lang="en-US" sz="3900" dirty="0">
                <a:solidFill>
                  <a:schemeClr val="accent3">
                    <a:lumMod val="75000"/>
                  </a:schemeClr>
                </a:solidFill>
                <a:effectLst>
                  <a:outerShdw blurRad="38100" dist="38100" dir="2700000" algn="tl">
                    <a:srgbClr val="000000">
                      <a:alpha val="43137"/>
                    </a:srgbClr>
                  </a:outerShdw>
                </a:effectLst>
              </a:rPr>
              <a:t>It’s About </a:t>
            </a:r>
            <a:r>
              <a:rPr lang="en-US" sz="3900" dirty="0" smtClean="0">
                <a:solidFill>
                  <a:schemeClr val="accent3">
                    <a:lumMod val="75000"/>
                  </a:schemeClr>
                </a:solidFill>
                <a:effectLst>
                  <a:outerShdw blurRad="38100" dist="38100" dir="2700000" algn="tl">
                    <a:srgbClr val="000000">
                      <a:alpha val="43137"/>
                    </a:srgbClr>
                  </a:outerShdw>
                </a:effectLst>
              </a:rPr>
              <a:t>Lifestyle</a:t>
            </a:r>
          </a:p>
          <a:p>
            <a:pPr indent="0">
              <a:spcAft>
                <a:spcPts val="600"/>
              </a:spcAft>
              <a:buClr>
                <a:srgbClr val="C00000"/>
              </a:buClr>
              <a:buNone/>
              <a:defRPr/>
            </a:pPr>
            <a:r>
              <a:rPr lang="en-US" sz="2200" dirty="0">
                <a:effectLst>
                  <a:outerShdw blurRad="38100" dist="38100" dir="2700000" algn="tl">
                    <a:srgbClr val="000000">
                      <a:alpha val="43137"/>
                    </a:srgbClr>
                  </a:outerShdw>
                </a:effectLst>
              </a:rPr>
              <a:t>Today’s buyers want the whole package</a:t>
            </a:r>
          </a:p>
          <a:p>
            <a:pPr indent="0">
              <a:spcAft>
                <a:spcPts val="600"/>
              </a:spcAft>
              <a:buClr>
                <a:srgbClr val="C00000"/>
              </a:buClr>
              <a:buNone/>
              <a:defRPr/>
            </a:pPr>
            <a:r>
              <a:rPr lang="en-US" sz="2200" dirty="0">
                <a:effectLst>
                  <a:outerShdw blurRad="38100" dist="38100" dir="2700000" algn="tl">
                    <a:srgbClr val="000000">
                      <a:alpha val="43137"/>
                    </a:srgbClr>
                  </a:outerShdw>
                </a:effectLst>
              </a:rPr>
              <a:t>Work and volunteering</a:t>
            </a:r>
          </a:p>
          <a:p>
            <a:pPr indent="0">
              <a:spcAft>
                <a:spcPts val="600"/>
              </a:spcAft>
              <a:buClr>
                <a:srgbClr val="C00000"/>
              </a:buClr>
              <a:buNone/>
              <a:defRPr/>
            </a:pPr>
            <a:r>
              <a:rPr lang="en-US" sz="2200" dirty="0">
                <a:effectLst>
                  <a:outerShdw blurRad="38100" dist="38100" dir="2700000" algn="tl">
                    <a:srgbClr val="000000">
                      <a:alpha val="43137"/>
                    </a:srgbClr>
                  </a:outerShdw>
                </a:effectLst>
              </a:rPr>
              <a:t>Family and friends</a:t>
            </a:r>
          </a:p>
          <a:p>
            <a:pPr indent="0">
              <a:spcAft>
                <a:spcPts val="600"/>
              </a:spcAft>
              <a:buClr>
                <a:srgbClr val="C00000"/>
              </a:buClr>
              <a:buNone/>
              <a:defRPr/>
            </a:pPr>
            <a:r>
              <a:rPr lang="en-US" sz="2200" dirty="0">
                <a:effectLst>
                  <a:outerShdw blurRad="38100" dist="38100" dir="2700000" algn="tl">
                    <a:srgbClr val="000000">
                      <a:alpha val="43137"/>
                    </a:srgbClr>
                  </a:outerShdw>
                </a:effectLst>
              </a:rPr>
              <a:t>Appropriate maintenance-free housing</a:t>
            </a:r>
          </a:p>
          <a:p>
            <a:pPr indent="0">
              <a:spcAft>
                <a:spcPts val="600"/>
              </a:spcAft>
              <a:buClr>
                <a:srgbClr val="C00000"/>
              </a:buClr>
              <a:buNone/>
              <a:defRPr/>
            </a:pPr>
            <a:r>
              <a:rPr lang="en-US" sz="2200" dirty="0">
                <a:effectLst>
                  <a:outerShdw blurRad="38100" dist="38100" dir="2700000" algn="tl">
                    <a:srgbClr val="000000">
                      <a:alpha val="43137"/>
                    </a:srgbClr>
                  </a:outerShdw>
                </a:effectLst>
              </a:rPr>
              <a:t>Green, energy-efficient property</a:t>
            </a:r>
          </a:p>
          <a:p>
            <a:pPr indent="0">
              <a:spcAft>
                <a:spcPts val="600"/>
              </a:spcAft>
              <a:buClr>
                <a:srgbClr val="C00000"/>
              </a:buClr>
              <a:buNone/>
              <a:defRPr/>
            </a:pPr>
            <a:r>
              <a:rPr lang="en-US" sz="2200" dirty="0">
                <a:effectLst>
                  <a:outerShdw blurRad="38100" dist="38100" dir="2700000" algn="tl">
                    <a:srgbClr val="000000">
                      <a:alpha val="43137"/>
                    </a:srgbClr>
                  </a:outerShdw>
                </a:effectLst>
              </a:rPr>
              <a:t>Remember that buyers buy emotionally and justify logically. Most will not move unless they’re shown how.</a:t>
            </a:r>
          </a:p>
          <a:p>
            <a:pPr indent="0">
              <a:spcAft>
                <a:spcPts val="600"/>
              </a:spcAft>
              <a:buClr>
                <a:srgbClr val="C00000"/>
              </a:buClr>
              <a:buNone/>
              <a:defRPr/>
            </a:pPr>
            <a:endParaRPr lang="en-US" sz="2000" dirty="0">
              <a:solidFill>
                <a:schemeClr val="accent3">
                  <a:lumMod val="75000"/>
                </a:schemeClr>
              </a:solidFill>
              <a:effectLst>
                <a:outerShdw blurRad="38100" dist="38100" dir="2700000" algn="tl">
                  <a:srgbClr val="000000">
                    <a:alpha val="43137"/>
                  </a:srgbClr>
                </a:outerShdw>
              </a:effectLst>
            </a:endParaRPr>
          </a:p>
          <a:p>
            <a:pPr indent="0" eaLnBrk="1" hangingPunct="1">
              <a:spcAft>
                <a:spcPts val="600"/>
              </a:spcAft>
              <a:buClr>
                <a:srgbClr val="C00000"/>
              </a:buClr>
              <a:buFont typeface="Arial" pitchFamily="34" charset="0"/>
              <a:buNone/>
              <a:defRPr/>
            </a:pPr>
            <a:endParaRPr lang="en-US" sz="1400" b="0" dirty="0"/>
          </a:p>
        </p:txBody>
      </p:sp>
      <p:sp>
        <p:nvSpPr>
          <p:cNvPr id="7" name="Footer Placeholder 1"/>
          <p:cNvSpPr txBox="1">
            <a:spLocks/>
          </p:cNvSpPr>
          <p:nvPr/>
        </p:nvSpPr>
        <p:spPr>
          <a:xfrm>
            <a:off x="2743200" y="6431280"/>
            <a:ext cx="4724400" cy="274320"/>
          </a:xfrm>
          <a:prstGeom prst="rect">
            <a:avLst/>
          </a:prstGeom>
        </p:spPr>
        <p:txBody>
          <a:bodyPr vert="horz" lIns="91440" tIns="45720" rIns="91440" bIns="45720" rtlCol="0" anchor="ctr"/>
          <a:lstStyle>
            <a:defPPr>
              <a:defRPr lang="en-US"/>
            </a:defPPr>
            <a:lvl1pPr marL="0" algn="ctr" defTabSz="1219170" rtl="0" eaLnBrk="1" latinLnBrk="0" hangingPunct="1">
              <a:defRPr sz="9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663790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Approximate Down Payment</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buClr>
                <a:schemeClr val="bg1">
                  <a:lumMod val="50000"/>
                </a:schemeClr>
              </a:buClr>
              <a:buFont typeface="Arial" pitchFamily="34" charset="0"/>
              <a:buNone/>
              <a:defRPr/>
            </a:pPr>
            <a:endParaRPr lang="en-US" sz="1400" dirty="0"/>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sp>
        <p:nvSpPr>
          <p:cNvPr id="7" name="TextBox 6"/>
          <p:cNvSpPr txBox="1"/>
          <p:nvPr/>
        </p:nvSpPr>
        <p:spPr>
          <a:xfrm>
            <a:off x="373117" y="5528260"/>
            <a:ext cx="8245366" cy="338554"/>
          </a:xfrm>
          <a:prstGeom prst="rect">
            <a:avLst/>
          </a:prstGeom>
          <a:noFill/>
        </p:spPr>
        <p:txBody>
          <a:bodyPr wrap="square" rtlCol="0">
            <a:spAutoFit/>
          </a:bodyPr>
          <a:lstStyle/>
          <a:p>
            <a:r>
              <a:rPr lang="en-US" sz="1600" b="1" dirty="0"/>
              <a:t>Note</a:t>
            </a:r>
            <a:r>
              <a:rPr lang="en-US" sz="1600" dirty="0"/>
              <a:t>: These figures are subject to change due to birthdate and interest rate.  </a:t>
            </a:r>
          </a:p>
        </p:txBody>
      </p:sp>
      <p:pic>
        <p:nvPicPr>
          <p:cNvPr id="3" name="Picture 2"/>
          <p:cNvPicPr>
            <a:picLocks noChangeAspect="1"/>
          </p:cNvPicPr>
          <p:nvPr/>
        </p:nvPicPr>
        <p:blipFill>
          <a:blip r:embed="rId3"/>
          <a:stretch>
            <a:fillRect/>
          </a:stretch>
        </p:blipFill>
        <p:spPr>
          <a:xfrm>
            <a:off x="1219200" y="1562938"/>
            <a:ext cx="6096000" cy="3476625"/>
          </a:xfrm>
          <a:prstGeom prst="rect">
            <a:avLst/>
          </a:prstGeom>
          <a:ln>
            <a:noFill/>
          </a:ln>
          <a:effectLst>
            <a:outerShdw blurRad="292100" dist="139700" dir="2700000" algn="tl" rotWithShape="0">
              <a:srgbClr val="333333">
                <a:alpha val="65000"/>
              </a:srgbClr>
            </a:outerShdw>
          </a:effectLst>
        </p:spPr>
      </p:pic>
      <p:sp>
        <p:nvSpPr>
          <p:cNvPr id="9" name="Footer Placeholder 1"/>
          <p:cNvSpPr txBox="1">
            <a:spLocks/>
          </p:cNvSpPr>
          <p:nvPr/>
        </p:nvSpPr>
        <p:spPr>
          <a:xfrm flipH="1">
            <a:off x="8153400" y="6096000"/>
            <a:ext cx="4800600" cy="6096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172216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50457"/>
            <a:ext cx="6934200" cy="4525963"/>
          </a:xfrm>
        </p:spPr>
        <p:txBody>
          <a:bodyPr/>
          <a:lstStyle/>
          <a:p>
            <a:pPr>
              <a:spcAft>
                <a:spcPts val="1200"/>
              </a:spcAft>
            </a:pPr>
            <a:r>
              <a:rPr lang="en-US" dirty="0">
                <a:solidFill>
                  <a:schemeClr val="tx1"/>
                </a:solidFill>
              </a:rPr>
              <a:t>The amortization schedule is a year-by-year analysis of the reverse mortgage loan balance and fees over time.  Since payments are never required, interest and mortgage</a:t>
            </a:r>
            <a:r>
              <a:rPr lang="en-US" dirty="0">
                <a:solidFill>
                  <a:srgbClr val="FF0000"/>
                </a:solidFill>
              </a:rPr>
              <a:t> </a:t>
            </a:r>
            <a:r>
              <a:rPr lang="en-US" dirty="0">
                <a:solidFill>
                  <a:schemeClr val="tx1"/>
                </a:solidFill>
              </a:rPr>
              <a:t>insurance accrue to make the loan balance grow. </a:t>
            </a:r>
          </a:p>
          <a:p>
            <a:pPr>
              <a:spcAft>
                <a:spcPts val="1200"/>
              </a:spcAft>
            </a:pPr>
            <a:r>
              <a:rPr lang="en-US" dirty="0">
                <a:solidFill>
                  <a:schemeClr val="tx1"/>
                </a:solidFill>
              </a:rPr>
              <a:t>The amount the borrower owes on the loan, and the equity, change over time, as the property typically appreciates. </a:t>
            </a:r>
          </a:p>
          <a:p>
            <a:pPr>
              <a:spcAft>
                <a:spcPts val="1200"/>
              </a:spcAft>
            </a:pPr>
            <a:r>
              <a:rPr lang="en-US" dirty="0">
                <a:solidFill>
                  <a:schemeClr val="tx1"/>
                </a:solidFill>
              </a:rPr>
              <a:t>Even if the loan balance exceeds the property value over time, the mortgage insurance protects the federal government against any deficiency due on the loan. </a:t>
            </a:r>
          </a:p>
        </p:txBody>
      </p:sp>
      <p:sp>
        <p:nvSpPr>
          <p:cNvPr id="4" name="TextBox 3"/>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Amortization</a:t>
            </a:r>
          </a:p>
        </p:txBody>
      </p:sp>
    </p:spTree>
    <p:extLst>
      <p:ext uri="{BB962C8B-B14F-4D97-AF65-F5344CB8AC3E}">
        <p14:creationId xmlns:p14="http://schemas.microsoft.com/office/powerpoint/2010/main" val="414635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Amortization, cont.</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buClr>
                <a:schemeClr val="bg1">
                  <a:lumMod val="50000"/>
                </a:schemeClr>
              </a:buClr>
              <a:buFont typeface="Arial" pitchFamily="34" charset="0"/>
              <a:buNone/>
              <a:defRPr/>
            </a:pPr>
            <a:endParaRPr lang="en-US" sz="1400" dirty="0"/>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pic>
        <p:nvPicPr>
          <p:cNvPr id="7" name="Picture 6"/>
          <p:cNvPicPr>
            <a:picLocks noChangeAspect="1"/>
          </p:cNvPicPr>
          <p:nvPr/>
        </p:nvPicPr>
        <p:blipFill>
          <a:blip r:embed="rId3"/>
          <a:stretch>
            <a:fillRect/>
          </a:stretch>
        </p:blipFill>
        <p:spPr>
          <a:xfrm>
            <a:off x="322333" y="1415256"/>
            <a:ext cx="8426233" cy="4286250"/>
          </a:xfrm>
          <a:prstGeom prst="rect">
            <a:avLst/>
          </a:prstGeom>
          <a:ln>
            <a:noFill/>
          </a:ln>
          <a:effectLst>
            <a:outerShdw blurRad="292100" dist="139700" dir="2700000" algn="tl" rotWithShape="0">
              <a:srgbClr val="333333">
                <a:alpha val="65000"/>
              </a:srgbClr>
            </a:outerShdw>
          </a:effectLst>
        </p:spPr>
      </p:pic>
      <p:sp>
        <p:nvSpPr>
          <p:cNvPr id="8" name="Footer Placeholder 1"/>
          <p:cNvSpPr txBox="1">
            <a:spLocks/>
          </p:cNvSpPr>
          <p:nvPr/>
        </p:nvSpPr>
        <p:spPr>
          <a:xfrm flipH="1">
            <a:off x="8153400" y="6172200"/>
            <a:ext cx="3124200" cy="533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290240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Reverse Mortgage Basics</a:t>
            </a:r>
          </a:p>
        </p:txBody>
      </p:sp>
      <p:sp>
        <p:nvSpPr>
          <p:cNvPr id="4" name="Content Placeholder 2"/>
          <p:cNvSpPr txBox="1">
            <a:spLocks/>
          </p:cNvSpPr>
          <p:nvPr/>
        </p:nvSpPr>
        <p:spPr>
          <a:xfrm>
            <a:off x="457200" y="1219200"/>
            <a:ext cx="8229600" cy="3954959"/>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1" indent="0">
              <a:spcAft>
                <a:spcPts val="300"/>
              </a:spcAft>
              <a:buClrTx/>
              <a:buNone/>
            </a:pPr>
            <a:r>
              <a:rPr lang="en-US" sz="2000" dirty="0"/>
              <a:t>The following items apply to ALL HECM borrowers:</a:t>
            </a:r>
          </a:p>
          <a:p>
            <a:pPr marL="230188" lvl="1" indent="-230188">
              <a:spcAft>
                <a:spcPts val="600"/>
              </a:spcAft>
              <a:buClrTx/>
              <a:buFont typeface="Arial" pitchFamily="34" charset="0"/>
              <a:buChar char="•"/>
            </a:pPr>
            <a:r>
              <a:rPr lang="en-US" sz="2000" dirty="0"/>
              <a:t>All borrowers must be 62 years old, or older.</a:t>
            </a:r>
          </a:p>
          <a:p>
            <a:pPr marL="230188" lvl="1" indent="-230188">
              <a:spcAft>
                <a:spcPts val="600"/>
              </a:spcAft>
              <a:buClrTx/>
              <a:buFont typeface="Arial" pitchFamily="34" charset="0"/>
              <a:buChar char="•"/>
            </a:pPr>
            <a:r>
              <a:rPr lang="en-US" sz="2000" dirty="0"/>
              <a:t>All borrowers must be U.S. citizens or legal residents.</a:t>
            </a:r>
          </a:p>
          <a:p>
            <a:pPr marL="230188" lvl="1" indent="-230188">
              <a:spcAft>
                <a:spcPts val="600"/>
              </a:spcAft>
              <a:buClrTx/>
              <a:buFont typeface="Arial" pitchFamily="34" charset="0"/>
              <a:buChar char="•"/>
            </a:pPr>
            <a:r>
              <a:rPr lang="en-US" sz="2000" dirty="0"/>
              <a:t>At least one borrower must live in the property as his or her primary residence. The property must be owner-occupied.</a:t>
            </a:r>
          </a:p>
          <a:p>
            <a:pPr marL="230188" lvl="1" indent="-230188">
              <a:spcAft>
                <a:spcPts val="1200"/>
              </a:spcAft>
              <a:buClrTx/>
              <a:buFont typeface="Arial" pitchFamily="34" charset="0"/>
              <a:buChar char="•"/>
            </a:pPr>
            <a:r>
              <a:rPr lang="en-US" sz="2000" dirty="0"/>
              <a:t>All borrowers must receive counseling. The reverse mortgage professional provides a list of 12 counseling agencies to the borrower.</a:t>
            </a:r>
          </a:p>
          <a:p>
            <a:pPr marL="0" lvl="1" indent="0">
              <a:spcAft>
                <a:spcPts val="300"/>
              </a:spcAft>
              <a:buClrTx/>
              <a:buNone/>
            </a:pPr>
            <a:r>
              <a:rPr lang="en-US" sz="2000" dirty="0"/>
              <a:t>In addition:</a:t>
            </a:r>
          </a:p>
          <a:p>
            <a:pPr marL="230188" lvl="1" indent="-230188">
              <a:spcAft>
                <a:spcPts val="600"/>
              </a:spcAft>
              <a:buClrTx/>
              <a:buFont typeface="Arial" pitchFamily="34" charset="0"/>
              <a:buChar char="•"/>
            </a:pPr>
            <a:r>
              <a:rPr lang="en-US" sz="2000" dirty="0"/>
              <a:t>The maximum </a:t>
            </a:r>
            <a:r>
              <a:rPr lang="en-US" sz="2000" dirty="0" smtClean="0"/>
              <a:t>claim (or home value max) </a:t>
            </a:r>
            <a:r>
              <a:rPr lang="en-US" sz="2000" dirty="0"/>
              <a:t>amount is </a:t>
            </a:r>
            <a:r>
              <a:rPr lang="en-US" sz="2000" dirty="0" smtClean="0"/>
              <a:t>$625,500</a:t>
            </a:r>
            <a:endParaRPr lang="en-US" sz="2000" dirty="0"/>
          </a:p>
          <a:p>
            <a:pPr marL="230188" lvl="1" indent="-230188">
              <a:buClrTx/>
              <a:buFont typeface="Arial" pitchFamily="34" charset="0"/>
              <a:buChar char="•"/>
            </a:pPr>
            <a:r>
              <a:rPr lang="en-US" sz="2000" dirty="0"/>
              <a:t>HECMs are federally insured. </a:t>
            </a:r>
          </a:p>
          <a:p>
            <a:pPr marL="230188" lvl="1" indent="-230188">
              <a:buClrTx/>
              <a:buFont typeface="Arial" pitchFamily="34" charset="0"/>
              <a:buChar char="•"/>
            </a:pPr>
            <a:endParaRPr lang="en-US" sz="1800" dirty="0"/>
          </a:p>
        </p:txBody>
      </p:sp>
      <p:sp>
        <p:nvSpPr>
          <p:cNvPr id="6" name="Footer Placeholder 1"/>
          <p:cNvSpPr txBox="1">
            <a:spLocks/>
          </p:cNvSpPr>
          <p:nvPr/>
        </p:nvSpPr>
        <p:spPr>
          <a:xfrm flipH="1">
            <a:off x="8153400" y="6553200"/>
            <a:ext cx="3429000" cy="152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800.288.5851</a:t>
            </a:r>
          </a:p>
        </p:txBody>
      </p:sp>
    </p:spTree>
    <p:extLst>
      <p:ext uri="{BB962C8B-B14F-4D97-AF65-F5344CB8AC3E}">
        <p14:creationId xmlns:p14="http://schemas.microsoft.com/office/powerpoint/2010/main" val="15649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50"/>
                                        <p:tgtEl>
                                          <p:spTgt spid="4">
                                            <p:txEl>
                                              <p:pRg st="1" end="1"/>
                                            </p:txEl>
                                          </p:spTgt>
                                        </p:tgtEl>
                                      </p:cBhvr>
                                    </p:animEffect>
                                  </p:childTnLst>
                                </p:cTn>
                              </p:par>
                              <p:par>
                                <p:cTn id="8" presetID="10" presetClass="entr" presetSubtype="0" fill="hold" nodeType="withEffect">
                                  <p:stCondLst>
                                    <p:cond delay="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50"/>
                                        <p:tgtEl>
                                          <p:spTgt spid="4">
                                            <p:txEl>
                                              <p:pRg st="0" end="0"/>
                                            </p:txEl>
                                          </p:spTgt>
                                        </p:tgtEl>
                                      </p:cBhvr>
                                    </p:animEffect>
                                  </p:childTnLst>
                                </p:cTn>
                              </p:par>
                            </p:childTnLst>
                          </p:cTn>
                        </p:par>
                        <p:par>
                          <p:cTn id="11" fill="hold">
                            <p:stCondLst>
                              <p:cond delay="1250"/>
                            </p:stCondLst>
                            <p:childTnLst>
                              <p:par>
                                <p:cTn id="12" presetID="10" presetClass="entr" presetSubtype="0" fill="hold" nodeType="afterEffect">
                                  <p:stCondLst>
                                    <p:cond delay="0"/>
                                  </p:stCondLst>
                                  <p:iterate type="lt">
                                    <p:tmPct val="10000"/>
                                  </p:iterate>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50"/>
                                        <p:tgtEl>
                                          <p:spTgt spid="4">
                                            <p:txEl>
                                              <p:pRg st="2" end="2"/>
                                            </p:txEl>
                                          </p:spTgt>
                                        </p:tgtEl>
                                      </p:cBhvr>
                                    </p:animEffect>
                                  </p:childTnLst>
                                </p:cTn>
                              </p:par>
                            </p:childTnLst>
                          </p:cTn>
                        </p:par>
                        <p:par>
                          <p:cTn id="15" fill="hold">
                            <p:stCondLst>
                              <p:cond delay="2650"/>
                            </p:stCondLst>
                            <p:childTnLst>
                              <p:par>
                                <p:cTn id="16" presetID="10" presetClass="entr" presetSubtype="0" fill="hold" nodeType="afterEffect">
                                  <p:stCondLst>
                                    <p:cond delay="0"/>
                                  </p:stCondLst>
                                  <p:iterate type="lt">
                                    <p:tmPct val="10000"/>
                                  </p:iterate>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50"/>
                                        <p:tgtEl>
                                          <p:spTgt spid="4">
                                            <p:txEl>
                                              <p:pRg st="3" end="3"/>
                                            </p:txEl>
                                          </p:spTgt>
                                        </p:tgtEl>
                                      </p:cBhvr>
                                    </p:animEffect>
                                  </p:childTnLst>
                                </p:cTn>
                              </p:par>
                            </p:childTnLst>
                          </p:cTn>
                        </p:par>
                        <p:par>
                          <p:cTn id="19" fill="hold">
                            <p:stCondLst>
                              <p:cond delay="5325"/>
                            </p:stCondLst>
                            <p:childTnLst>
                              <p:par>
                                <p:cTn id="20" presetID="10" presetClass="entr" presetSubtype="0" fill="hold" nodeType="afterEffect">
                                  <p:stCondLst>
                                    <p:cond delay="0"/>
                                  </p:stCondLst>
                                  <p:iterate type="lt">
                                    <p:tmPct val="10000"/>
                                  </p:iterate>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50"/>
                                        <p:tgtEl>
                                          <p:spTgt spid="4">
                                            <p:txEl>
                                              <p:pRg st="4" end="4"/>
                                            </p:txEl>
                                          </p:spTgt>
                                        </p:tgtEl>
                                      </p:cBhvr>
                                    </p:animEffect>
                                  </p:childTnLst>
                                </p:cTn>
                              </p:par>
                            </p:childTnLst>
                          </p:cTn>
                        </p:par>
                        <p:par>
                          <p:cTn id="23" fill="hold">
                            <p:stCondLst>
                              <p:cond delay="8375"/>
                            </p:stCondLst>
                            <p:childTnLst>
                              <p:par>
                                <p:cTn id="24" presetID="10" presetClass="entr" presetSubtype="0" fill="hold" nodeType="afterEffect">
                                  <p:stCondLst>
                                    <p:cond delay="0"/>
                                  </p:stCondLst>
                                  <p:iterate type="lt">
                                    <p:tmPct val="10000"/>
                                  </p:iterate>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250"/>
                                        <p:tgtEl>
                                          <p:spTgt spid="4">
                                            <p:txEl>
                                              <p:pRg st="5" end="5"/>
                                            </p:txEl>
                                          </p:spTgt>
                                        </p:tgtEl>
                                      </p:cBhvr>
                                    </p:animEffect>
                                  </p:childTnLst>
                                </p:cTn>
                              </p:par>
                            </p:childTnLst>
                          </p:cTn>
                        </p:par>
                        <p:par>
                          <p:cTn id="27" fill="hold">
                            <p:stCondLst>
                              <p:cond delay="8875"/>
                            </p:stCondLst>
                            <p:childTnLst>
                              <p:par>
                                <p:cTn id="28" presetID="10" presetClass="entr" presetSubtype="0" fill="hold" nodeType="afterEffect">
                                  <p:stCondLst>
                                    <p:cond delay="0"/>
                                  </p:stCondLst>
                                  <p:iterate type="lt">
                                    <p:tmPct val="10000"/>
                                  </p:iterate>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250"/>
                                        <p:tgtEl>
                                          <p:spTgt spid="4">
                                            <p:txEl>
                                              <p:pRg st="7" end="7"/>
                                            </p:txEl>
                                          </p:spTgt>
                                        </p:tgtEl>
                                      </p:cBhvr>
                                    </p:animEffect>
                                  </p:childTnLst>
                                </p:cTn>
                              </p:par>
                            </p:childTnLst>
                          </p:cTn>
                        </p:par>
                        <p:par>
                          <p:cTn id="31" fill="hold">
                            <p:stCondLst>
                              <p:cond delay="9725"/>
                            </p:stCondLst>
                            <p:childTnLst>
                              <p:par>
                                <p:cTn id="32" presetID="10" presetClass="entr" presetSubtype="0" fill="hold" nodeType="afterEffect">
                                  <p:stCondLst>
                                    <p:cond delay="0"/>
                                  </p:stCondLst>
                                  <p:iterate type="lt">
                                    <p:tmPct val="10000"/>
                                  </p:iterate>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Financial Advisors</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sp>
        <p:nvSpPr>
          <p:cNvPr id="3" name="Rectangle 2"/>
          <p:cNvSpPr/>
          <p:nvPr/>
        </p:nvSpPr>
        <p:spPr>
          <a:xfrm>
            <a:off x="4495800" y="1687284"/>
            <a:ext cx="4572000" cy="3170099"/>
          </a:xfrm>
          <a:prstGeom prst="rect">
            <a:avLst/>
          </a:prstGeom>
        </p:spPr>
        <p:txBody>
          <a:bodyPr>
            <a:spAutoFit/>
          </a:bodyPr>
          <a:lstStyle/>
          <a:p>
            <a:r>
              <a:rPr lang="en-US" sz="2000" dirty="0"/>
              <a:t>Increasingly, some advisors and some financial advisory firms are beginning to view reverse mortgages as an important part of the retirement planning process, particularly since a set of reforms were imposed by the Federal Housing Administration and the Department of Housing and Urban Development in 2013.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1" y="1150441"/>
            <a:ext cx="3832710" cy="415348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443318" y="5682119"/>
            <a:ext cx="7243482" cy="261610"/>
          </a:xfrm>
          <a:prstGeom prst="rect">
            <a:avLst/>
          </a:prstGeom>
          <a:solidFill>
            <a:schemeClr val="accent1">
              <a:lumMod val="10000"/>
              <a:lumOff val="9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a:solidFill>
                  <a:schemeClr val="tx1"/>
                </a:solidFill>
              </a:rPr>
              <a:t>Source</a:t>
            </a:r>
            <a:r>
              <a:rPr lang="en-US" sz="1100" dirty="0">
                <a:solidFill>
                  <a:schemeClr val="tx1"/>
                </a:solidFill>
              </a:rPr>
              <a:t>: Financial Planning, “Reversal of fortune:  Home Equity makes a comeback for retirees”</a:t>
            </a:r>
            <a:endParaRPr lang="en-US" sz="1100" dirty="0">
              <a:solidFill>
                <a:srgbClr val="CC00FF"/>
              </a:solidFill>
            </a:endParaRPr>
          </a:p>
        </p:txBody>
      </p:sp>
      <p:sp>
        <p:nvSpPr>
          <p:cNvPr id="9" name="Footer Placeholder 1"/>
          <p:cNvSpPr txBox="1">
            <a:spLocks/>
          </p:cNvSpPr>
          <p:nvPr/>
        </p:nvSpPr>
        <p:spPr>
          <a:xfrm flipH="1">
            <a:off x="8153400" y="6629400"/>
            <a:ext cx="4191000" cy="762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23490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Realtors</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sp>
        <p:nvSpPr>
          <p:cNvPr id="10" name="TextBox 9"/>
          <p:cNvSpPr txBox="1"/>
          <p:nvPr/>
        </p:nvSpPr>
        <p:spPr>
          <a:xfrm>
            <a:off x="685800" y="5682119"/>
            <a:ext cx="8229600" cy="261610"/>
          </a:xfrm>
          <a:prstGeom prst="rect">
            <a:avLst/>
          </a:prstGeom>
          <a:solidFill>
            <a:schemeClr val="accent1">
              <a:lumMod val="10000"/>
              <a:lumOff val="9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a:solidFill>
                  <a:schemeClr val="tx1"/>
                </a:solidFill>
              </a:rPr>
              <a:t>Source</a:t>
            </a:r>
            <a:r>
              <a:rPr lang="en-US" sz="1100" dirty="0">
                <a:solidFill>
                  <a:schemeClr val="tx1"/>
                </a:solidFill>
              </a:rPr>
              <a:t>: Reverse Mortgage Daily, “What Realtors should know when selling a home with a Reverse Mortgage”</a:t>
            </a:r>
          </a:p>
        </p:txBody>
      </p:sp>
      <p:sp>
        <p:nvSpPr>
          <p:cNvPr id="5" name="Rectangle 4"/>
          <p:cNvSpPr/>
          <p:nvPr/>
        </p:nvSpPr>
        <p:spPr>
          <a:xfrm>
            <a:off x="457200" y="1567072"/>
            <a:ext cx="4572000" cy="2382960"/>
          </a:xfrm>
          <a:prstGeom prst="rect">
            <a:avLst/>
          </a:prstGeom>
        </p:spPr>
        <p:txBody>
          <a:bodyPr>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When it comes to selling a home secured by a Home Equity Conversion Mortgage, open lines of communication between reverse mortgage servicers and Realtors are key to a successful transaction, according to several HECM and real estate industry professionals.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82414"/>
            <a:ext cx="3810000" cy="3632200"/>
          </a:xfrm>
          <a:prstGeom prst="rect">
            <a:avLst/>
          </a:prstGeom>
        </p:spPr>
      </p:pic>
      <p:sp>
        <p:nvSpPr>
          <p:cNvPr id="12" name="Footer Placeholder 1"/>
          <p:cNvSpPr txBox="1">
            <a:spLocks/>
          </p:cNvSpPr>
          <p:nvPr/>
        </p:nvSpPr>
        <p:spPr>
          <a:xfrm flipH="1">
            <a:off x="8153400" y="6400800"/>
            <a:ext cx="5029200" cy="3048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37048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Studies on Reverse Mortgages</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sp>
        <p:nvSpPr>
          <p:cNvPr id="5" name="Rectangle 4"/>
          <p:cNvSpPr/>
          <p:nvPr/>
        </p:nvSpPr>
        <p:spPr>
          <a:xfrm>
            <a:off x="0" y="1331259"/>
            <a:ext cx="9067800" cy="3760966"/>
          </a:xfrm>
          <a:prstGeom prst="rect">
            <a:avLst/>
          </a:prstGeom>
        </p:spPr>
        <p:txBody>
          <a:bodyPr wrap="squar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Active Studies on Reverse Mortgages include:</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Rand Corporation</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Ohio State University</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George Washington University</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Wade Pfau –Retirement Researcher</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Federal Reserve Bank</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AARP</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Columbia Business School</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Wall Street Journal</a:t>
            </a:r>
          </a:p>
          <a:p>
            <a:pPr marL="342900" indent="-342900">
              <a:lnSpc>
                <a:spcPct val="107000"/>
              </a:lnSpc>
              <a:spcAft>
                <a:spcPts val="6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National Information Centre on Retirement Investments</a:t>
            </a:r>
          </a:p>
        </p:txBody>
      </p:sp>
      <p:sp>
        <p:nvSpPr>
          <p:cNvPr id="7" name="Footer Placeholder 1"/>
          <p:cNvSpPr txBox="1">
            <a:spLocks/>
          </p:cNvSpPr>
          <p:nvPr/>
        </p:nvSpPr>
        <p:spPr>
          <a:xfrm>
            <a:off x="3429000" y="6431280"/>
            <a:ext cx="4724400" cy="27432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66193888"/>
              </p:ext>
            </p:extLst>
          </p:nvPr>
        </p:nvGraphicFramePr>
        <p:xfrm>
          <a:off x="0" y="4945379"/>
          <a:ext cx="10134600" cy="1988820"/>
        </p:xfrm>
        <a:graphic>
          <a:graphicData uri="http://schemas.openxmlformats.org/drawingml/2006/table">
            <a:tbl>
              <a:tblPr firstRow="1" bandRow="1">
                <a:tableStyleId>{2D5ABB26-0587-4C30-8999-92F81FD0307C}</a:tableStyleId>
              </a:tblPr>
              <a:tblGrid>
                <a:gridCol w="5067300"/>
                <a:gridCol w="5067300"/>
              </a:tblGrid>
              <a:tr h="1904999">
                <a:tc>
                  <a:txBody>
                    <a:bodyPr/>
                    <a:lstStyle/>
                    <a:p>
                      <a:pPr marL="285750" indent="-285750">
                        <a:buFont typeface="Arial" panose="020B0604020202020204" pitchFamily="34" charset="0"/>
                        <a:buChar char="•"/>
                      </a:pPr>
                      <a:r>
                        <a:rPr lang="en-US" sz="1500" b="1" dirty="0" smtClean="0">
                          <a:solidFill>
                            <a:schemeClr val="accent5">
                              <a:lumMod val="60000"/>
                              <a:lumOff val="40000"/>
                            </a:schemeClr>
                          </a:solidFill>
                        </a:rPr>
                        <a:t>Did you know other countries that offer Reverse Mortgages</a:t>
                      </a:r>
                      <a:r>
                        <a:rPr lang="en-US" sz="1500" b="1" baseline="0" dirty="0" smtClean="0">
                          <a:solidFill>
                            <a:schemeClr val="accent5">
                              <a:lumMod val="60000"/>
                              <a:lumOff val="40000"/>
                            </a:schemeClr>
                          </a:solidFill>
                        </a:rPr>
                        <a:t> are:</a:t>
                      </a:r>
                      <a:endParaRPr lang="en-US" sz="1500" b="1" dirty="0" smtClean="0">
                        <a:solidFill>
                          <a:schemeClr val="accent5">
                            <a:lumMod val="60000"/>
                            <a:lumOff val="40000"/>
                          </a:schemeClr>
                        </a:solidFill>
                      </a:endParaRPr>
                    </a:p>
                    <a:p>
                      <a:pPr marL="285750" indent="-285750">
                        <a:buFont typeface="Arial" panose="020B0604020202020204" pitchFamily="34" charset="0"/>
                        <a:buChar char="•"/>
                      </a:pPr>
                      <a:r>
                        <a:rPr lang="en-US" dirty="0" smtClean="0"/>
                        <a:t>Canada</a:t>
                      </a:r>
                    </a:p>
                    <a:p>
                      <a:pPr marL="285750" indent="-285750">
                        <a:buFont typeface="Arial" panose="020B0604020202020204" pitchFamily="34" charset="0"/>
                        <a:buChar char="•"/>
                      </a:pPr>
                      <a:r>
                        <a:rPr lang="en-US" dirty="0" smtClean="0"/>
                        <a:t>Australia</a:t>
                      </a:r>
                    </a:p>
                    <a:p>
                      <a:pPr marL="285750" indent="-285750">
                        <a:buFont typeface="Arial" panose="020B0604020202020204" pitchFamily="34" charset="0"/>
                        <a:buChar char="•"/>
                      </a:pPr>
                      <a:r>
                        <a:rPr lang="en-US" dirty="0" smtClean="0"/>
                        <a:t>India</a:t>
                      </a:r>
                    </a:p>
                    <a:p>
                      <a:pPr marL="285750" indent="-285750">
                        <a:buFont typeface="Arial" panose="020B0604020202020204" pitchFamily="34" charset="0"/>
                        <a:buChar char="•"/>
                      </a:pPr>
                      <a:r>
                        <a:rPr lang="en-US" dirty="0" smtClean="0"/>
                        <a:t>Japan</a:t>
                      </a:r>
                    </a:p>
                    <a:p>
                      <a:pPr marL="285750" indent="-285750">
                        <a:buFont typeface="Arial" panose="020B0604020202020204" pitchFamily="34" charset="0"/>
                        <a:buChar char="•"/>
                      </a:pPr>
                      <a:r>
                        <a:rPr lang="en-US" dirty="0" smtClean="0"/>
                        <a:t>China</a:t>
                      </a:r>
                    </a:p>
                    <a:p>
                      <a:pPr marL="285750" indent="-285750">
                        <a:buFont typeface="Arial" panose="020B0604020202020204" pitchFamily="34" charset="0"/>
                        <a:buChar char="•"/>
                      </a:pPr>
                      <a:r>
                        <a:rPr lang="en-US" dirty="0" smtClean="0"/>
                        <a:t>Taiwan</a:t>
                      </a:r>
                    </a:p>
                    <a:p>
                      <a:pPr marL="285750" indent="-285750">
                        <a:buFont typeface="Arial" panose="020B0604020202020204" pitchFamily="34" charset="0"/>
                        <a:buChar char="•"/>
                      </a:pPr>
                      <a:r>
                        <a:rPr lang="en-US" dirty="0" smtClean="0"/>
                        <a:t>England</a:t>
                      </a:r>
                      <a:endParaRPr lang="en-US" dirty="0"/>
                    </a:p>
                  </a:txBody>
                  <a:tcPr/>
                </a:tc>
                <a:tc>
                  <a:txBody>
                    <a:bodyPr/>
                    <a:lstStyle/>
                    <a:p>
                      <a:pPr marL="285750" indent="-285750">
                        <a:buFont typeface="Arial" panose="020B0604020202020204" pitchFamily="34" charset="0"/>
                        <a:buChar char="•"/>
                      </a:pPr>
                      <a:r>
                        <a:rPr lang="en-US" dirty="0"/>
                        <a:t>Germany</a:t>
                      </a:r>
                    </a:p>
                    <a:p>
                      <a:pPr marL="285750" indent="-285750">
                        <a:buFont typeface="Arial" panose="020B0604020202020204" pitchFamily="34" charset="0"/>
                        <a:buChar char="•"/>
                      </a:pPr>
                      <a:r>
                        <a:rPr lang="en-US" dirty="0"/>
                        <a:t>Spain</a:t>
                      </a:r>
                    </a:p>
                    <a:p>
                      <a:pPr marL="285750" indent="-285750">
                        <a:buFont typeface="Arial" panose="020B0604020202020204" pitchFamily="34" charset="0"/>
                        <a:buChar char="•"/>
                      </a:pPr>
                      <a:r>
                        <a:rPr lang="en-US" dirty="0"/>
                        <a:t>Sweden</a:t>
                      </a:r>
                    </a:p>
                    <a:p>
                      <a:pPr marL="285750" indent="-285750">
                        <a:buFont typeface="Arial" panose="020B0604020202020204" pitchFamily="34" charset="0"/>
                        <a:buChar char="•"/>
                      </a:pPr>
                      <a:r>
                        <a:rPr lang="en-US" dirty="0"/>
                        <a:t>Finland</a:t>
                      </a:r>
                    </a:p>
                    <a:p>
                      <a:pPr marL="285750" indent="-285750">
                        <a:buFont typeface="Arial" panose="020B0604020202020204" pitchFamily="34" charset="0"/>
                        <a:buChar char="•"/>
                      </a:pPr>
                      <a:r>
                        <a:rPr lang="en-US" dirty="0"/>
                        <a:t>France</a:t>
                      </a:r>
                    </a:p>
                    <a:p>
                      <a:pPr marL="285750" indent="-285750">
                        <a:buFont typeface="Arial" panose="020B0604020202020204" pitchFamily="34" charset="0"/>
                        <a:buChar char="•"/>
                      </a:pPr>
                      <a:r>
                        <a:rPr lang="en-US" dirty="0"/>
                        <a:t>Korea</a:t>
                      </a:r>
                    </a:p>
                  </a:txBody>
                  <a:tcPr/>
                </a:tc>
              </a:tr>
            </a:tbl>
          </a:graphicData>
        </a:graphic>
      </p:graphicFrame>
    </p:spTree>
    <p:extLst>
      <p:ext uri="{BB962C8B-B14F-4D97-AF65-F5344CB8AC3E}">
        <p14:creationId xmlns:p14="http://schemas.microsoft.com/office/powerpoint/2010/main" val="109024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58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Historical Changes – Home Equity</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pic>
        <p:nvPicPr>
          <p:cNvPr id="6" name="Picture 5" descr="https://www.nrmlaonline.org/wp-content/uploads/2015/12/Historical-changes-in-home-equity.jp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248400" cy="31242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333500" y="5326277"/>
            <a:ext cx="6324600" cy="553357"/>
          </a:xfrm>
          <a:prstGeom prst="rect">
            <a:avLst/>
          </a:prstGeom>
          <a:solidFill>
            <a:schemeClr val="accent1">
              <a:lumMod val="10000"/>
              <a:lumOff val="90000"/>
            </a:schemeClr>
          </a:solidFill>
        </p:spPr>
        <p:txBody>
          <a:bodyPr wrap="square">
            <a:spAutoFit/>
          </a:bodyPr>
          <a:lstStyle/>
          <a:p>
            <a:pPr>
              <a:lnSpc>
                <a:spcPct val="107000"/>
              </a:lnSpc>
              <a:spcAft>
                <a:spcPts val="800"/>
              </a:spcAft>
            </a:pPr>
            <a:r>
              <a:rPr lang="en-US" sz="1400" dirty="0">
                <a:latin typeface="Helvetica" panose="020B0604020202020204" pitchFamily="34" charset="0"/>
                <a:ea typeface="Calibri" panose="020F0502020204030204" pitchFamily="34" charset="0"/>
                <a:cs typeface="Arial" panose="020B0604020202020204" pitchFamily="34" charset="0"/>
              </a:rPr>
              <a:t>Prepared by </a:t>
            </a:r>
            <a:r>
              <a:rPr lang="en-US" sz="1400" dirty="0" err="1">
                <a:latin typeface="Helvetica" panose="020B0604020202020204" pitchFamily="34" charset="0"/>
                <a:ea typeface="Calibri" panose="020F0502020204030204" pitchFamily="34" charset="0"/>
                <a:cs typeface="Arial" panose="020B0604020202020204" pitchFamily="34" charset="0"/>
              </a:rPr>
              <a:t>RiskSpan</a:t>
            </a:r>
            <a:r>
              <a:rPr lang="en-US" sz="1400" dirty="0">
                <a:latin typeface="Helvetica" panose="020B0604020202020204" pitchFamily="34" charset="0"/>
                <a:ea typeface="Calibri" panose="020F0502020204030204" pitchFamily="34" charset="0"/>
                <a:cs typeface="Arial" panose="020B0604020202020204" pitchFamily="34" charset="0"/>
              </a:rPr>
              <a:t>, Inc.</a:t>
            </a:r>
            <a:br>
              <a:rPr lang="en-US" sz="1400" dirty="0">
                <a:latin typeface="Helvetica" panose="020B0604020202020204" pitchFamily="34" charset="0"/>
                <a:ea typeface="Calibri" panose="020F0502020204030204" pitchFamily="34" charset="0"/>
                <a:cs typeface="Arial" panose="020B0604020202020204" pitchFamily="34" charset="0"/>
              </a:rPr>
            </a:br>
            <a:r>
              <a:rPr lang="en-US" sz="1400" dirty="0">
                <a:latin typeface="Helvetica" panose="020B0604020202020204" pitchFamily="34" charset="0"/>
                <a:ea typeface="Calibri" panose="020F0502020204030204" pitchFamily="34" charset="0"/>
                <a:cs typeface="Arial" panose="020B0604020202020204" pitchFamily="34" charset="0"/>
              </a:rPr>
              <a:t>Data sources: American Community Survey, Census, FHFA, Federal Reserve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Footer Placeholder 1"/>
          <p:cNvSpPr txBox="1">
            <a:spLocks/>
          </p:cNvSpPr>
          <p:nvPr/>
        </p:nvSpPr>
        <p:spPr>
          <a:xfrm flipH="1">
            <a:off x="8153400" y="6553200"/>
            <a:ext cx="2133600" cy="1524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156355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Historical Changes – Home Values</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3">
              <a:buClr>
                <a:schemeClr val="bg1">
                  <a:lumMod val="50000"/>
                </a:schemeClr>
              </a:buClr>
              <a:buFont typeface="Arial" pitchFamily="34" charset="0"/>
              <a:buNone/>
              <a:defRPr/>
            </a:pPr>
            <a:endParaRPr lang="en-US" sz="1400" dirty="0"/>
          </a:p>
        </p:txBody>
      </p:sp>
      <p:pic>
        <p:nvPicPr>
          <p:cNvPr id="7" name="Picture 6" descr="https://www.nrmlaonline.org/wp-content/uploads/2015/12/Historical-changes-in-home-values.jpg"/>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1"/>
            <a:ext cx="6400800" cy="28749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19200" y="5302226"/>
            <a:ext cx="6858000" cy="619272"/>
          </a:xfrm>
          <a:prstGeom prst="rect">
            <a:avLst/>
          </a:prstGeom>
          <a:solidFill>
            <a:schemeClr val="accent1">
              <a:lumMod val="10000"/>
              <a:lumOff val="90000"/>
            </a:schemeClr>
          </a:solidFill>
        </p:spPr>
        <p:txBody>
          <a:bodyPr wrap="square">
            <a:spAutoFit/>
          </a:bodyPr>
          <a:lstStyle/>
          <a:p>
            <a:pPr>
              <a:lnSpc>
                <a:spcPct val="107000"/>
              </a:lnSpc>
              <a:spcAft>
                <a:spcPts val="800"/>
              </a:spcAft>
            </a:pPr>
            <a:r>
              <a:rPr lang="en-US" sz="1600" dirty="0">
                <a:latin typeface="Helvetica" panose="020B0604020202020204" pitchFamily="34" charset="0"/>
                <a:ea typeface="Calibri" panose="020F0502020204030204" pitchFamily="34" charset="0"/>
                <a:cs typeface="Arial" panose="020B0604020202020204" pitchFamily="34" charset="0"/>
              </a:rPr>
              <a:t>Prepared by </a:t>
            </a:r>
            <a:r>
              <a:rPr lang="en-US" sz="1600" dirty="0" err="1">
                <a:latin typeface="Helvetica" panose="020B0604020202020204" pitchFamily="34" charset="0"/>
                <a:ea typeface="Calibri" panose="020F0502020204030204" pitchFamily="34" charset="0"/>
                <a:cs typeface="Arial" panose="020B0604020202020204" pitchFamily="34" charset="0"/>
              </a:rPr>
              <a:t>RiskSpan</a:t>
            </a:r>
            <a:r>
              <a:rPr lang="en-US" sz="1600" dirty="0">
                <a:latin typeface="Helvetica" panose="020B0604020202020204" pitchFamily="34" charset="0"/>
                <a:ea typeface="Calibri" panose="020F0502020204030204" pitchFamily="34" charset="0"/>
                <a:cs typeface="Arial" panose="020B0604020202020204" pitchFamily="34" charset="0"/>
              </a:rPr>
              <a:t>, Inc.</a:t>
            </a:r>
            <a:br>
              <a:rPr lang="en-US" sz="1600" dirty="0">
                <a:latin typeface="Helvetica" panose="020B0604020202020204" pitchFamily="34" charset="0"/>
                <a:ea typeface="Calibri" panose="020F0502020204030204" pitchFamily="34" charset="0"/>
                <a:cs typeface="Arial" panose="020B0604020202020204" pitchFamily="34" charset="0"/>
              </a:rPr>
            </a:br>
            <a:r>
              <a:rPr lang="en-US" sz="1600" dirty="0">
                <a:latin typeface="Helvetica" panose="020B0604020202020204" pitchFamily="34" charset="0"/>
                <a:ea typeface="Calibri" panose="020F0502020204030204" pitchFamily="34" charset="0"/>
                <a:cs typeface="Arial" panose="020B0604020202020204" pitchFamily="34" charset="0"/>
              </a:rPr>
              <a:t>Data sources: American Community Survey, Census, FHFA</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1"/>
          <p:cNvSpPr txBox="1">
            <a:spLocks/>
          </p:cNvSpPr>
          <p:nvPr/>
        </p:nvSpPr>
        <p:spPr>
          <a:xfrm flipH="1" flipV="1">
            <a:off x="8153400" y="6705600"/>
            <a:ext cx="2667000" cy="120162"/>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21144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Demographics</a:t>
            </a:r>
          </a:p>
        </p:txBody>
      </p:sp>
      <p:sp>
        <p:nvSpPr>
          <p:cNvPr id="7" name="TextBox 6"/>
          <p:cNvSpPr txBox="1"/>
          <p:nvPr/>
        </p:nvSpPr>
        <p:spPr>
          <a:xfrm>
            <a:off x="381000" y="1141865"/>
            <a:ext cx="3429000" cy="4124206"/>
          </a:xfrm>
          <a:prstGeom prst="rect">
            <a:avLst/>
          </a:prstGeom>
          <a:noFill/>
        </p:spPr>
        <p:txBody>
          <a:bodyPr wrap="square" rtlCol="0">
            <a:spAutoFit/>
          </a:bodyPr>
          <a:lstStyle/>
          <a:p>
            <a:pPr>
              <a:spcAft>
                <a:spcPts val="1200"/>
              </a:spcAft>
            </a:pPr>
            <a:r>
              <a:rPr lang="en-US" sz="1800" dirty="0"/>
              <a:t>The number of older Americans aged 65+ is projected to increase from 43 million in 2012 (12.9% of the population) to 84 million in 2050 (20.9% of the population). The projections indicate that there will be 92 million older Americans in 2060.</a:t>
            </a:r>
          </a:p>
          <a:p>
            <a:pPr>
              <a:spcAft>
                <a:spcPts val="1200"/>
              </a:spcAft>
            </a:pPr>
            <a:r>
              <a:rPr lang="en-US" sz="1800" dirty="0"/>
              <a:t>This means there are increasing numbers of eligible borrowers in the marketplace.   </a:t>
            </a:r>
            <a:endParaRPr lang="en-US" sz="1800" strike="sngStrike" dirty="0"/>
          </a:p>
        </p:txBody>
      </p:sp>
      <p:pic>
        <p:nvPicPr>
          <p:cNvPr id="8" name="Picture 7"/>
          <p:cNvPicPr>
            <a:picLocks noChangeAspect="1"/>
          </p:cNvPicPr>
          <p:nvPr/>
        </p:nvPicPr>
        <p:blipFill>
          <a:blip r:embed="rId3"/>
          <a:stretch>
            <a:fillRect/>
          </a:stretch>
        </p:blipFill>
        <p:spPr>
          <a:xfrm>
            <a:off x="4114800" y="1905000"/>
            <a:ext cx="4379996" cy="223634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742148" y="5444987"/>
            <a:ext cx="5659704" cy="461665"/>
          </a:xfrm>
          <a:prstGeom prst="rect">
            <a:avLst/>
          </a:prstGeom>
          <a:solidFill>
            <a:schemeClr val="accent1">
              <a:lumMod val="10000"/>
              <a:lumOff val="90000"/>
            </a:schemeClr>
          </a:solidFill>
        </p:spPr>
        <p:txBody>
          <a:bodyPr wrap="square">
            <a:spAutoFit/>
          </a:bodyPr>
          <a:lstStyle/>
          <a:p>
            <a:r>
              <a:rPr lang="en-US" sz="1200" b="1" dirty="0"/>
              <a:t>Source</a:t>
            </a:r>
            <a:r>
              <a:rPr lang="en-US" sz="1200" dirty="0"/>
              <a:t>: American Century Investment Blog at </a:t>
            </a:r>
            <a:r>
              <a:rPr lang="en-US" sz="1200" b="1" dirty="0"/>
              <a:t>AmericanInvestmentblog.com</a:t>
            </a:r>
          </a:p>
        </p:txBody>
      </p:sp>
      <p:sp>
        <p:nvSpPr>
          <p:cNvPr id="10" name="Footer Placeholder 1"/>
          <p:cNvSpPr txBox="1">
            <a:spLocks/>
          </p:cNvSpPr>
          <p:nvPr/>
        </p:nvSpPr>
        <p:spPr>
          <a:xfrm flipH="1" flipV="1">
            <a:off x="8153400" y="6705599"/>
            <a:ext cx="3352800" cy="45719"/>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37216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Geographic Distribution</a:t>
            </a:r>
          </a:p>
        </p:txBody>
      </p:sp>
      <p:sp>
        <p:nvSpPr>
          <p:cNvPr id="7" name="Rectangle 6"/>
          <p:cNvSpPr/>
          <p:nvPr/>
        </p:nvSpPr>
        <p:spPr>
          <a:xfrm>
            <a:off x="381000" y="1674674"/>
            <a:ext cx="3200400" cy="2246769"/>
          </a:xfrm>
          <a:prstGeom prst="rect">
            <a:avLst/>
          </a:prstGeom>
          <a:noFill/>
        </p:spPr>
        <p:txBody>
          <a:bodyPr wrap="square" rtlCol="0">
            <a:spAutoFit/>
          </a:bodyPr>
          <a:lstStyle/>
          <a:p>
            <a:pPr>
              <a:spcAft>
                <a:spcPts val="1200"/>
              </a:spcAft>
            </a:pPr>
            <a:r>
              <a:rPr lang="en-US" sz="2000" dirty="0"/>
              <a:t>The population of those 65 and older has particularly increased in certain areas. The darker the blue, the higher the increases in those states.</a:t>
            </a:r>
          </a:p>
        </p:txBody>
      </p:sp>
      <p:pic>
        <p:nvPicPr>
          <p:cNvPr id="8" name="Picture 7"/>
          <p:cNvPicPr>
            <a:picLocks noChangeAspect="1"/>
          </p:cNvPicPr>
          <p:nvPr/>
        </p:nvPicPr>
        <p:blipFill>
          <a:blip r:embed="rId3"/>
          <a:stretch>
            <a:fillRect/>
          </a:stretch>
        </p:blipFill>
        <p:spPr>
          <a:xfrm>
            <a:off x="3671888" y="1219200"/>
            <a:ext cx="5014912" cy="3972452"/>
          </a:xfrm>
          <a:prstGeom prst="rect">
            <a:avLst/>
          </a:prstGeom>
        </p:spPr>
      </p:pic>
      <p:sp>
        <p:nvSpPr>
          <p:cNvPr id="6" name="Footer Placeholder 1"/>
          <p:cNvSpPr txBox="1">
            <a:spLocks/>
          </p:cNvSpPr>
          <p:nvPr/>
        </p:nvSpPr>
        <p:spPr>
          <a:xfrm flipH="1">
            <a:off x="8153400" y="6477000"/>
            <a:ext cx="2590800" cy="2286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37442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Financial Assessment Purpose</a:t>
            </a:r>
          </a:p>
        </p:txBody>
      </p:sp>
      <p:sp>
        <p:nvSpPr>
          <p:cNvPr id="5" name="TextBox 4"/>
          <p:cNvSpPr txBox="1"/>
          <p:nvPr/>
        </p:nvSpPr>
        <p:spPr>
          <a:xfrm>
            <a:off x="76200" y="1074241"/>
            <a:ext cx="9067800" cy="6017032"/>
          </a:xfrm>
          <a:prstGeom prst="rect">
            <a:avLst/>
          </a:prstGeom>
          <a:noFill/>
        </p:spPr>
        <p:txBody>
          <a:bodyPr wrap="square" rtlCol="0">
            <a:spAutoFit/>
          </a:bodyPr>
          <a:lstStyle/>
          <a:p>
            <a:endParaRPr lang="en-US" sz="1800" dirty="0"/>
          </a:p>
          <a:p>
            <a:pPr>
              <a:spcAft>
                <a:spcPts val="1200"/>
              </a:spcAft>
            </a:pPr>
            <a:r>
              <a:rPr lang="en-US" sz="1800" dirty="0"/>
              <a:t>Mortgagee Letters 2014-21 and 2014-22, which included the HECM Financial  Assessment and Property Charge guide, were issued on November 10, 2014.  FAR uses the Financial Assessment (FA) to evaluate whether a borrower qualifies for the HECM loan, and under what conditions. The FA specifically looks at “willingness” and “capacity” of the borrower to meet his or her financial obligations and meet HECM requirements.</a:t>
            </a:r>
          </a:p>
          <a:p>
            <a:pPr marL="285750" indent="-285750">
              <a:spcAft>
                <a:spcPts val="600"/>
              </a:spcAft>
              <a:buFont typeface="Arial" panose="020B0604020202020204" pitchFamily="34" charset="0"/>
              <a:buChar char="•"/>
            </a:pPr>
            <a:r>
              <a:rPr lang="en-US" sz="1800" b="1" dirty="0"/>
              <a:t>Willingness</a:t>
            </a:r>
            <a:r>
              <a:rPr lang="en-US" sz="1800" dirty="0"/>
              <a:t>: Past performance and credit history.</a:t>
            </a:r>
          </a:p>
          <a:p>
            <a:pPr marL="285750" indent="-285750">
              <a:spcAft>
                <a:spcPts val="1200"/>
              </a:spcAft>
              <a:buFont typeface="Arial" panose="020B0604020202020204" pitchFamily="34" charset="0"/>
              <a:buChar char="•"/>
            </a:pPr>
            <a:r>
              <a:rPr lang="en-US" sz="1800" b="1" dirty="0"/>
              <a:t>Capacity</a:t>
            </a:r>
            <a:r>
              <a:rPr lang="en-US" sz="1800" dirty="0"/>
              <a:t>: Using income, assets and expenses to calculate residual cash flow.</a:t>
            </a:r>
          </a:p>
          <a:p>
            <a:r>
              <a:rPr lang="en-US" sz="1800" dirty="0"/>
              <a:t>Financial Assessment became effective, industrywide, on April 27, 2015</a:t>
            </a:r>
            <a:r>
              <a:rPr lang="en-US" sz="1800" dirty="0" smtClean="0"/>
              <a:t>.</a:t>
            </a:r>
          </a:p>
          <a:p>
            <a:endParaRPr lang="en-US" sz="1800" dirty="0"/>
          </a:p>
          <a:p>
            <a:r>
              <a:rPr lang="en-US" sz="1800" dirty="0"/>
              <a:t>A complete financial analysis of each HECM borrower is a condition of HECM approval. HECM borrowers verify and document the following:</a:t>
            </a:r>
          </a:p>
          <a:p>
            <a:r>
              <a:rPr lang="en-US" sz="1800" dirty="0"/>
              <a:t>Credit history and property charge payments</a:t>
            </a:r>
          </a:p>
          <a:p>
            <a:r>
              <a:rPr lang="en-US" sz="1800" dirty="0"/>
              <a:t>Income and Assets</a:t>
            </a:r>
          </a:p>
          <a:p>
            <a:r>
              <a:rPr lang="en-US" sz="1800" dirty="0"/>
              <a:t>Expenses</a:t>
            </a:r>
          </a:p>
          <a:p>
            <a:r>
              <a:rPr lang="en-US" sz="1800" dirty="0"/>
              <a:t>Residual Income</a:t>
            </a:r>
          </a:p>
          <a:p>
            <a:r>
              <a:rPr lang="en-US" sz="1800" dirty="0"/>
              <a:t>We collect the borrower’s authorization to verify the information we need to perform the FA. This includes a Non-Borrowing Spouse (NBS) or Other Non-Borrowing Household Member’s (ONBHM) authorization, whenever necessary.</a:t>
            </a:r>
          </a:p>
          <a:p>
            <a:endParaRPr lang="en-US" sz="1800" dirty="0"/>
          </a:p>
        </p:txBody>
      </p:sp>
      <p:sp>
        <p:nvSpPr>
          <p:cNvPr id="7" name="Footer Placeholder 1"/>
          <p:cNvSpPr txBox="1">
            <a:spLocks/>
          </p:cNvSpPr>
          <p:nvPr/>
        </p:nvSpPr>
        <p:spPr>
          <a:xfrm>
            <a:off x="3429000" y="6431280"/>
            <a:ext cx="4724400" cy="27432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29519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Credit History</a:t>
            </a:r>
          </a:p>
        </p:txBody>
      </p:sp>
      <p:sp>
        <p:nvSpPr>
          <p:cNvPr id="2" name="TextBox 1"/>
          <p:cNvSpPr txBox="1"/>
          <p:nvPr/>
        </p:nvSpPr>
        <p:spPr>
          <a:xfrm>
            <a:off x="0" y="1219200"/>
            <a:ext cx="7391400" cy="6324808"/>
          </a:xfrm>
          <a:prstGeom prst="rect">
            <a:avLst/>
          </a:prstGeom>
          <a:noFill/>
        </p:spPr>
        <p:txBody>
          <a:bodyPr wrap="square" rtlCol="0">
            <a:spAutoFit/>
          </a:bodyPr>
          <a:lstStyle/>
          <a:p>
            <a:pPr>
              <a:spcAft>
                <a:spcPts val="600"/>
              </a:spcAft>
            </a:pPr>
            <a:r>
              <a:rPr lang="en-US" sz="2000" dirty="0"/>
              <a:t>We use the credit history analysis to determine if the borrower has demonstrated responsibility in managing the following: </a:t>
            </a:r>
            <a:endParaRPr lang="en-US" sz="2000" strike="sngStrike" dirty="0"/>
          </a:p>
          <a:p>
            <a:pPr marL="285750" indent="-285750">
              <a:spcAft>
                <a:spcPts val="600"/>
              </a:spcAft>
              <a:buFont typeface="Arial" pitchFamily="34" charset="0"/>
              <a:buChar char="•"/>
            </a:pPr>
            <a:r>
              <a:rPr lang="en-US" sz="2000" dirty="0"/>
              <a:t>Debt</a:t>
            </a:r>
          </a:p>
          <a:p>
            <a:pPr marL="285750" indent="-285750">
              <a:spcAft>
                <a:spcPts val="600"/>
              </a:spcAft>
              <a:buFont typeface="Arial" pitchFamily="34" charset="0"/>
              <a:buChar char="•"/>
            </a:pPr>
            <a:r>
              <a:rPr lang="en-US" sz="2000" dirty="0"/>
              <a:t>Finances</a:t>
            </a:r>
          </a:p>
          <a:p>
            <a:pPr marL="285750" indent="-285750">
              <a:spcAft>
                <a:spcPts val="600"/>
              </a:spcAft>
              <a:buFont typeface="Arial" pitchFamily="34" charset="0"/>
              <a:buChar char="•"/>
            </a:pPr>
            <a:r>
              <a:rPr lang="en-US" sz="2000" dirty="0"/>
              <a:t>Payment of taxes and </a:t>
            </a:r>
            <a:r>
              <a:rPr lang="en-US" sz="2000" dirty="0" smtClean="0"/>
              <a:t>insurance</a:t>
            </a:r>
          </a:p>
          <a:p>
            <a:pPr marL="285750" indent="-285750">
              <a:spcAft>
                <a:spcPts val="600"/>
              </a:spcAft>
              <a:buFont typeface="Arial" pitchFamily="34" charset="0"/>
              <a:buChar char="•"/>
            </a:pPr>
            <a:r>
              <a:rPr lang="en-US" sz="2000" dirty="0"/>
              <a:t>We c</a:t>
            </a:r>
            <a:r>
              <a:rPr lang="en-US" sz="2000" dirty="0" smtClean="0"/>
              <a:t>onsider </a:t>
            </a:r>
            <a:r>
              <a:rPr lang="en-US" sz="2000" dirty="0"/>
              <a:t>the following in the borrower’s overall pattern of credit behavior: </a:t>
            </a:r>
          </a:p>
          <a:p>
            <a:pPr marL="285750" indent="-285750">
              <a:spcAft>
                <a:spcPts val="600"/>
              </a:spcAft>
              <a:buFont typeface="Arial" pitchFamily="34" charset="0"/>
              <a:buChar char="•"/>
            </a:pPr>
            <a:r>
              <a:rPr lang="en-US" sz="2000" dirty="0"/>
              <a:t>There are no tax arrearages in the last 24 months prior to loan application. All property charges are current at application.</a:t>
            </a:r>
          </a:p>
          <a:p>
            <a:pPr marL="285750" indent="-285750">
              <a:spcAft>
                <a:spcPts val="600"/>
              </a:spcAft>
              <a:buFont typeface="Arial" pitchFamily="34" charset="0"/>
              <a:buChar char="•"/>
            </a:pPr>
            <a:r>
              <a:rPr lang="en-US" sz="2000" dirty="0"/>
              <a:t>Homeowner insurance (and flood insurance, if applicable) was in place for a minimum of 12 months prior to the date of  application, and the borrower has a satisfactory history of maintaining it. FAR determines if the borrower paid insurance and taxes directly.</a:t>
            </a:r>
          </a:p>
          <a:p>
            <a:pPr marL="285750" indent="-285750">
              <a:spcAft>
                <a:spcPts val="600"/>
              </a:spcAft>
              <a:buFont typeface="Arial" pitchFamily="34" charset="0"/>
              <a:buChar char="•"/>
            </a:pPr>
            <a:r>
              <a:rPr lang="en-US" sz="2000" dirty="0"/>
              <a:t>There is a satisfactory payment history on mortgages, installment accounts and </a:t>
            </a:r>
            <a:r>
              <a:rPr lang="en-US" sz="2000" dirty="0" smtClean="0"/>
              <a:t>revolving.</a:t>
            </a:r>
            <a:endParaRPr lang="en-US" sz="2000" dirty="0"/>
          </a:p>
          <a:p>
            <a:pPr marL="285750" indent="-285750">
              <a:spcAft>
                <a:spcPts val="600"/>
              </a:spcAft>
              <a:buFont typeface="Arial" pitchFamily="34" charset="0"/>
              <a:buChar char="•"/>
            </a:pPr>
            <a:endParaRPr lang="en-US" sz="2000" dirty="0"/>
          </a:p>
          <a:p>
            <a:pPr marL="285750" indent="-285750">
              <a:buFont typeface="Arial" pitchFamily="34" charset="0"/>
              <a:buChar char="•"/>
            </a:pPr>
            <a:endParaRPr lang="en-US" sz="2000" dirty="0"/>
          </a:p>
          <a:p>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012686"/>
            <a:ext cx="1752600" cy="5143500"/>
          </a:xfrm>
          <a:prstGeom prst="rect">
            <a:avLst/>
          </a:prstGeom>
        </p:spPr>
      </p:pic>
      <p:sp>
        <p:nvSpPr>
          <p:cNvPr id="8" name="Footer Placeholder 1"/>
          <p:cNvSpPr txBox="1">
            <a:spLocks/>
          </p:cNvSpPr>
          <p:nvPr/>
        </p:nvSpPr>
        <p:spPr>
          <a:xfrm flipH="1" flipV="1">
            <a:off x="8153400" y="6705600"/>
            <a:ext cx="2057400" cy="6096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800.288.5851</a:t>
            </a:r>
          </a:p>
        </p:txBody>
      </p:sp>
    </p:spTree>
    <p:extLst>
      <p:ext uri="{BB962C8B-B14F-4D97-AF65-F5344CB8AC3E}">
        <p14:creationId xmlns:p14="http://schemas.microsoft.com/office/powerpoint/2010/main" val="31227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7519"/>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Retirement Supplements</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3">
              <a:buClr>
                <a:schemeClr val="bg1">
                  <a:lumMod val="50000"/>
                </a:schemeClr>
              </a:buClr>
              <a:buFont typeface="Arial" pitchFamily="34" charset="0"/>
              <a:buNone/>
              <a:defRPr/>
            </a:pP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94" y="1410193"/>
            <a:ext cx="7421011" cy="4296375"/>
          </a:xfrm>
          <a:prstGeom prst="rect">
            <a:avLst/>
          </a:prstGeom>
          <a:ln>
            <a:noFill/>
          </a:ln>
          <a:effectLst>
            <a:outerShdw blurRad="292100" dist="139700" dir="2700000" algn="tl" rotWithShape="0">
              <a:srgbClr val="333333">
                <a:alpha val="65000"/>
              </a:srgbClr>
            </a:outerShdw>
          </a:effectLst>
        </p:spPr>
      </p:pic>
      <p:sp>
        <p:nvSpPr>
          <p:cNvPr id="7" name="Footer Placeholder 1"/>
          <p:cNvSpPr txBox="1">
            <a:spLocks/>
          </p:cNvSpPr>
          <p:nvPr/>
        </p:nvSpPr>
        <p:spPr>
          <a:xfrm flipH="1" flipV="1">
            <a:off x="8153400" y="6705599"/>
            <a:ext cx="2133600" cy="45719"/>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22939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The </a:t>
            </a:r>
            <a:r>
              <a:rPr lang="en-US" sz="4400" dirty="0" smtClean="0">
                <a:solidFill>
                  <a:schemeClr val="accent3">
                    <a:lumMod val="75000"/>
                  </a:schemeClr>
                </a:solidFill>
                <a:effectLst>
                  <a:outerShdw blurRad="38100" dist="38100" dir="2700000" algn="tl">
                    <a:srgbClr val="000000">
                      <a:alpha val="43137"/>
                    </a:srgbClr>
                  </a:outerShdw>
                </a:effectLst>
              </a:rPr>
              <a:t>Traditional HECM</a:t>
            </a:r>
            <a:endParaRPr lang="en-US" sz="4400" dirty="0">
              <a:solidFill>
                <a:schemeClr val="accent3">
                  <a:lumMod val="75000"/>
                </a:schemeClr>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493614" y="1104923"/>
            <a:ext cx="8229600" cy="4991077"/>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indent="0">
              <a:spcAft>
                <a:spcPts val="600"/>
              </a:spcAft>
              <a:buClr>
                <a:srgbClr val="C00000"/>
              </a:buClr>
              <a:defRPr/>
            </a:pPr>
            <a:endParaRPr lang="en-US" sz="100" dirty="0">
              <a:solidFill>
                <a:schemeClr val="tx1">
                  <a:lumMod val="95000"/>
                  <a:lumOff val="5000"/>
                </a:schemeClr>
              </a:solidFill>
            </a:endParaRPr>
          </a:p>
          <a:p>
            <a:pPr indent="0">
              <a:spcAft>
                <a:spcPts val="600"/>
              </a:spcAft>
              <a:buClr>
                <a:srgbClr val="C00000"/>
              </a:buClr>
              <a:defRPr/>
            </a:pPr>
            <a:r>
              <a:rPr lang="en-US" sz="4200" b="0" dirty="0">
                <a:solidFill>
                  <a:schemeClr val="tx1">
                    <a:lumMod val="95000"/>
                    <a:lumOff val="5000"/>
                  </a:schemeClr>
                </a:solidFill>
              </a:rPr>
              <a:t>The </a:t>
            </a:r>
            <a:r>
              <a:rPr lang="en-US" sz="4200" b="0" dirty="0"/>
              <a:t>Home Equity Conversion Mortgage (HECM) is commonly known as a “reverse mortgage.” It is a government-insured loan that allows homeowners who are 62 and older to convert some of their home equity into tax-free cash.</a:t>
            </a:r>
          </a:p>
          <a:p>
            <a:pPr indent="0">
              <a:spcAft>
                <a:spcPts val="600"/>
              </a:spcAft>
              <a:buClr>
                <a:srgbClr val="C00000"/>
              </a:buClr>
              <a:defRPr/>
            </a:pPr>
            <a:endParaRPr lang="en-US" sz="4200" dirty="0"/>
          </a:p>
          <a:p>
            <a:pPr marL="685800" lvl="1" indent="-228600">
              <a:spcBef>
                <a:spcPts val="0"/>
              </a:spcBef>
              <a:spcAft>
                <a:spcPts val="300"/>
              </a:spcAft>
              <a:buClrTx/>
              <a:buFont typeface="Arial" pitchFamily="34" charset="0"/>
              <a:buChar char="•"/>
              <a:defRPr/>
            </a:pPr>
            <a:r>
              <a:rPr lang="en-US" sz="4200" dirty="0"/>
              <a:t>Homeowners continue to live in and OWN their homes.</a:t>
            </a:r>
          </a:p>
          <a:p>
            <a:pPr marL="685800" lvl="1" indent="-228600">
              <a:spcBef>
                <a:spcPts val="0"/>
              </a:spcBef>
              <a:spcAft>
                <a:spcPts val="600"/>
              </a:spcAft>
              <a:buClrTx/>
              <a:buFont typeface="Arial" pitchFamily="34" charset="0"/>
              <a:buChar char="•"/>
              <a:defRPr/>
            </a:pPr>
            <a:r>
              <a:rPr lang="en-US" sz="4200" dirty="0"/>
              <a:t>There are no monthly mortgage payments.</a:t>
            </a:r>
          </a:p>
          <a:p>
            <a:pPr marL="685800" indent="0">
              <a:spcBef>
                <a:spcPts val="0"/>
              </a:spcBef>
              <a:spcAft>
                <a:spcPts val="600"/>
              </a:spcAft>
              <a:buClr>
                <a:srgbClr val="4F8ABE"/>
              </a:buClr>
              <a:defRPr/>
            </a:pPr>
            <a:r>
              <a:rPr lang="en-US" sz="4200" dirty="0"/>
              <a:t>Note</a:t>
            </a:r>
            <a:r>
              <a:rPr lang="en-US" sz="4200" b="0" dirty="0"/>
              <a:t>: The loan must be repaid if the borrower does not meet loan obligations, including taxes and insurance, as well as property upkeep and maintenance.</a:t>
            </a:r>
          </a:p>
          <a:p>
            <a:pPr marL="685800" lvl="1" indent="-228600">
              <a:spcBef>
                <a:spcPts val="0"/>
              </a:spcBef>
              <a:spcAft>
                <a:spcPts val="300"/>
              </a:spcAft>
              <a:buClrTx/>
              <a:buFont typeface="Arial" pitchFamily="34" charset="0"/>
              <a:buChar char="•"/>
              <a:defRPr/>
            </a:pPr>
            <a:r>
              <a:rPr lang="en-US" sz="4200" dirty="0"/>
              <a:t>HECMs are government-insured. </a:t>
            </a:r>
            <a:endParaRPr lang="en-US" sz="4200" strike="sngStrike" dirty="0">
              <a:solidFill>
                <a:srgbClr val="FF0000"/>
              </a:solidFill>
            </a:endParaRPr>
          </a:p>
          <a:p>
            <a:pPr marL="685800" lvl="1" indent="-228600">
              <a:spcBef>
                <a:spcPts val="0"/>
              </a:spcBef>
              <a:spcAft>
                <a:spcPts val="300"/>
              </a:spcAft>
              <a:buClrTx/>
              <a:buFont typeface="Arial" pitchFamily="34" charset="0"/>
              <a:buChar char="•"/>
              <a:defRPr/>
            </a:pPr>
            <a:endParaRPr lang="en-US" sz="4200" dirty="0" smtClean="0">
              <a:solidFill>
                <a:schemeClr val="accent3">
                  <a:lumMod val="75000"/>
                </a:schemeClr>
              </a:solidFill>
              <a:effectLst>
                <a:outerShdw blurRad="38100" dist="38100" dir="2700000" algn="tl">
                  <a:srgbClr val="000000">
                    <a:alpha val="43137"/>
                  </a:srgbClr>
                </a:outerShdw>
              </a:effectLst>
            </a:endParaRPr>
          </a:p>
          <a:p>
            <a:pPr marL="685800" lvl="1" indent="-228600">
              <a:spcBef>
                <a:spcPts val="0"/>
              </a:spcBef>
              <a:spcAft>
                <a:spcPts val="300"/>
              </a:spcAft>
              <a:buClrTx/>
              <a:buFont typeface="Arial" pitchFamily="34" charset="0"/>
              <a:buChar char="•"/>
              <a:defRPr/>
            </a:pPr>
            <a:r>
              <a:rPr lang="en-US" sz="4200" dirty="0" smtClean="0">
                <a:solidFill>
                  <a:schemeClr val="accent3">
                    <a:lumMod val="75000"/>
                  </a:schemeClr>
                </a:solidFill>
                <a:effectLst>
                  <a:outerShdw blurRad="38100" dist="38100" dir="2700000" algn="tl">
                    <a:srgbClr val="000000">
                      <a:alpha val="43137"/>
                    </a:srgbClr>
                  </a:outerShdw>
                </a:effectLst>
              </a:rPr>
              <a:t>Housing </a:t>
            </a:r>
            <a:r>
              <a:rPr lang="en-US" sz="4200" dirty="0">
                <a:solidFill>
                  <a:schemeClr val="accent3">
                    <a:lumMod val="75000"/>
                  </a:schemeClr>
                </a:solidFill>
                <a:effectLst>
                  <a:outerShdw blurRad="38100" dist="38100" dir="2700000" algn="tl">
                    <a:srgbClr val="000000">
                      <a:alpha val="43137"/>
                    </a:srgbClr>
                  </a:outerShdw>
                </a:effectLst>
              </a:rPr>
              <a:t>and Economic </a:t>
            </a:r>
            <a:r>
              <a:rPr lang="en-US" sz="4200" dirty="0" smtClean="0">
                <a:solidFill>
                  <a:schemeClr val="accent3">
                    <a:lumMod val="75000"/>
                  </a:schemeClr>
                </a:solidFill>
                <a:effectLst>
                  <a:outerShdw blurRad="38100" dist="38100" dir="2700000" algn="tl">
                    <a:srgbClr val="000000">
                      <a:alpha val="43137"/>
                    </a:srgbClr>
                  </a:outerShdw>
                </a:effectLst>
              </a:rPr>
              <a:t>Recovery</a:t>
            </a:r>
            <a:endParaRPr lang="en-US" sz="4200" strike="sngStrike" dirty="0">
              <a:solidFill>
                <a:srgbClr val="FF0000"/>
              </a:solidFill>
            </a:endParaRPr>
          </a:p>
          <a:p>
            <a:pPr marL="0" lvl="1">
              <a:spcAft>
                <a:spcPts val="600"/>
              </a:spcAft>
            </a:pPr>
            <a:r>
              <a:rPr lang="en-US" sz="4200" dirty="0"/>
              <a:t>In 2008, the Housing and Economic Recovery Act (HERA) was passed. It includes provisions, such as:</a:t>
            </a:r>
          </a:p>
          <a:p>
            <a:pPr marL="285750" lvl="1" indent="-285750">
              <a:spcAft>
                <a:spcPts val="600"/>
              </a:spcAft>
              <a:buFont typeface="Arial" pitchFamily="34" charset="0"/>
              <a:buChar char="•"/>
            </a:pPr>
            <a:r>
              <a:rPr lang="en-US" sz="4200" dirty="0"/>
              <a:t>Origination fee limitations</a:t>
            </a:r>
          </a:p>
          <a:p>
            <a:pPr marL="285750" lvl="1" indent="-285750">
              <a:spcAft>
                <a:spcPts val="600"/>
              </a:spcAft>
              <a:buFont typeface="Arial" pitchFamily="34" charset="0"/>
              <a:buChar char="•"/>
            </a:pPr>
            <a:r>
              <a:rPr lang="en-US" sz="4200" dirty="0"/>
              <a:t>Cross-selling limitations</a:t>
            </a:r>
          </a:p>
          <a:p>
            <a:pPr marL="285750" lvl="1" indent="-285750">
              <a:spcAft>
                <a:spcPts val="600"/>
              </a:spcAft>
              <a:buFont typeface="Arial" pitchFamily="34" charset="0"/>
              <a:buChar char="•"/>
            </a:pPr>
            <a:r>
              <a:rPr lang="en-US" sz="4200" dirty="0"/>
              <a:t>Independence of counselors from lenders</a:t>
            </a:r>
          </a:p>
          <a:p>
            <a:pPr marL="285750" lvl="1" indent="-285750">
              <a:spcAft>
                <a:spcPts val="600"/>
              </a:spcAft>
              <a:buFont typeface="Arial" pitchFamily="34" charset="0"/>
              <a:buChar char="•"/>
            </a:pPr>
            <a:r>
              <a:rPr lang="en-US" sz="4200" dirty="0"/>
              <a:t>HECM for Purchase program</a:t>
            </a:r>
          </a:p>
          <a:p>
            <a:pPr marL="685800" lvl="1" indent="-228600">
              <a:spcBef>
                <a:spcPts val="0"/>
              </a:spcBef>
              <a:spcAft>
                <a:spcPts val="300"/>
              </a:spcAft>
              <a:buClrTx/>
              <a:buFont typeface="Arial" pitchFamily="34" charset="0"/>
              <a:buChar char="•"/>
              <a:defRPr/>
            </a:pPr>
            <a:endParaRPr lang="en-US" sz="1800" dirty="0" smtClean="0"/>
          </a:p>
        </p:txBody>
      </p:sp>
      <p:sp>
        <p:nvSpPr>
          <p:cNvPr id="5" name="TextBox 4"/>
          <p:cNvSpPr txBox="1"/>
          <p:nvPr/>
        </p:nvSpPr>
        <p:spPr>
          <a:xfrm>
            <a:off x="990600" y="1981200"/>
            <a:ext cx="7543800" cy="338554"/>
          </a:xfrm>
          <a:prstGeom prst="rect">
            <a:avLst/>
          </a:prstGeom>
          <a:solidFill>
            <a:schemeClr val="accent2">
              <a:lumMod val="20000"/>
              <a:lumOff val="80000"/>
            </a:schemeClr>
          </a:solidFill>
        </p:spPr>
        <p:txBody>
          <a:bodyPr wrap="square" rtlCol="0">
            <a:spAutoFit/>
          </a:bodyPr>
          <a:lstStyle/>
          <a:p>
            <a:r>
              <a:rPr lang="en-US" sz="1600" b="1" dirty="0"/>
              <a:t>IMPORTANT</a:t>
            </a:r>
            <a:r>
              <a:rPr lang="en-US" sz="1600" dirty="0"/>
              <a:t>: This is NOT tax advice. Consult a tax professional. </a:t>
            </a:r>
          </a:p>
        </p:txBody>
      </p:sp>
      <p:sp>
        <p:nvSpPr>
          <p:cNvPr id="7" name="Footer Placeholder 1"/>
          <p:cNvSpPr txBox="1">
            <a:spLocks/>
          </p:cNvSpPr>
          <p:nvPr/>
        </p:nvSpPr>
        <p:spPr>
          <a:xfrm flipH="1">
            <a:off x="8153400" y="6400800"/>
            <a:ext cx="1371600" cy="3048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2564231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7519"/>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Summary</a:t>
            </a:r>
          </a:p>
        </p:txBody>
      </p:sp>
      <p:sp>
        <p:nvSpPr>
          <p:cNvPr id="15" name="Content Placeholder 2"/>
          <p:cNvSpPr txBox="1">
            <a:spLocks/>
          </p:cNvSpPr>
          <p:nvPr/>
        </p:nvSpPr>
        <p:spPr>
          <a:xfrm>
            <a:off x="1295400" y="1219200"/>
            <a:ext cx="6400800" cy="34290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rgbClr val="C00000"/>
              </a:buClr>
              <a:buFont typeface="Arial" pitchFamily="34" charset="0"/>
              <a:buChar char="•"/>
              <a:defRPr/>
            </a:pPr>
            <a:endParaRPr lang="en-US" sz="1800" dirty="0"/>
          </a:p>
          <a:p>
            <a:pPr lvl="1">
              <a:buClr>
                <a:srgbClr val="C00000"/>
              </a:buClr>
              <a:buFont typeface="Arial" pitchFamily="34" charset="0"/>
              <a:buChar char="•"/>
              <a:defRPr/>
            </a:pPr>
            <a:endParaRPr lang="en-US" dirty="0"/>
          </a:p>
          <a:p>
            <a:pPr lvl="3">
              <a:lnSpc>
                <a:spcPct val="150000"/>
              </a:lnSpc>
              <a:buClr>
                <a:schemeClr val="bg1">
                  <a:lumMod val="50000"/>
                </a:schemeClr>
              </a:buClr>
              <a:buNone/>
              <a:defRPr/>
            </a:pPr>
            <a:r>
              <a:rPr lang="en-US" sz="1400" dirty="0"/>
              <a:t>  </a:t>
            </a:r>
          </a:p>
        </p:txBody>
      </p:sp>
      <p:sp>
        <p:nvSpPr>
          <p:cNvPr id="4" name="Content Placeholder 2"/>
          <p:cNvSpPr txBox="1">
            <a:spLocks/>
          </p:cNvSpPr>
          <p:nvPr/>
        </p:nvSpPr>
        <p:spPr>
          <a:xfrm>
            <a:off x="304800" y="1295400"/>
            <a:ext cx="7315200" cy="4525963"/>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3">
              <a:buClr>
                <a:schemeClr val="bg1">
                  <a:lumMod val="50000"/>
                </a:schemeClr>
              </a:buClr>
              <a:buFont typeface="Arial" pitchFamily="34" charset="0"/>
              <a:buNone/>
              <a:defRPr/>
            </a:pPr>
            <a:endParaRPr lang="en-US" sz="1400" dirty="0"/>
          </a:p>
        </p:txBody>
      </p:sp>
      <p:sp>
        <p:nvSpPr>
          <p:cNvPr id="3" name="TextBox 2"/>
          <p:cNvSpPr txBox="1"/>
          <p:nvPr/>
        </p:nvSpPr>
        <p:spPr>
          <a:xfrm>
            <a:off x="458575" y="1295400"/>
            <a:ext cx="8074450" cy="4708981"/>
          </a:xfrm>
          <a:prstGeom prst="rect">
            <a:avLst/>
          </a:prstGeom>
          <a:noFill/>
        </p:spPr>
        <p:txBody>
          <a:bodyPr wrap="square" rtlCol="0">
            <a:spAutoFit/>
          </a:bodyPr>
          <a:lstStyle/>
          <a:p>
            <a:pPr>
              <a:spcAft>
                <a:spcPts val="1200"/>
              </a:spcAft>
            </a:pPr>
            <a:r>
              <a:rPr lang="en-US" sz="2000" dirty="0"/>
              <a:t>In summary, a HECM for Purchase is a great alternative for people age 62 and older, as opposed to traditional mortgages.  </a:t>
            </a:r>
          </a:p>
          <a:p>
            <a:pPr>
              <a:spcAft>
                <a:spcPts val="1200"/>
              </a:spcAft>
            </a:pPr>
            <a:r>
              <a:rPr lang="en-US" sz="2000" dirty="0"/>
              <a:t>We have shown you marketing opportunities, how the program works, and statistical analysis.  </a:t>
            </a:r>
          </a:p>
          <a:p>
            <a:pPr>
              <a:spcAft>
                <a:spcPts val="1200"/>
              </a:spcAft>
            </a:pPr>
            <a:r>
              <a:rPr lang="en-US" sz="2000" dirty="0"/>
              <a:t>Financial Assessment is a safeguard for both the borrower and lender.  For those with higher valued homes they are not limited to the HECM product.  The HomeSafe</a:t>
            </a:r>
            <a:r>
              <a:rPr lang="en-US" sz="2000" baseline="52000" dirty="0"/>
              <a:t>®</a:t>
            </a:r>
            <a:r>
              <a:rPr lang="en-US" sz="2000" dirty="0"/>
              <a:t> proprietary product allows borrowers to tap into more equity and, although it is not government-backed, it is still a non-recourse loan.  </a:t>
            </a:r>
          </a:p>
          <a:p>
            <a:pPr>
              <a:spcAft>
                <a:spcPts val="1200"/>
              </a:spcAft>
            </a:pPr>
            <a:r>
              <a:rPr lang="en-US" sz="2000" dirty="0"/>
              <a:t>Don’t miss out on your opportunity</a:t>
            </a:r>
            <a:r>
              <a:rPr lang="en-US" sz="2000" dirty="0" smtClean="0"/>
              <a:t>!</a:t>
            </a:r>
            <a:endParaRPr lang="en-US" sz="2000" dirty="0"/>
          </a:p>
          <a:p>
            <a:pPr algn="ctr">
              <a:spcAft>
                <a:spcPts val="1200"/>
              </a:spcAft>
            </a:pPr>
            <a:r>
              <a:rPr lang="en-US" sz="2000" dirty="0" smtClean="0">
                <a:solidFill>
                  <a:srgbClr val="002060"/>
                </a:solidFill>
                <a:latin typeface="Arial Rounded MT Bold" panose="020F0704030504030204" pitchFamily="34" charset="0"/>
              </a:rPr>
              <a:t>Scott Underwood - </a:t>
            </a:r>
            <a:r>
              <a:rPr lang="en-US" sz="1800" dirty="0" smtClean="0">
                <a:solidFill>
                  <a:srgbClr val="002060"/>
                </a:solidFill>
                <a:latin typeface="Arial Rounded MT Bold" panose="020F0704030504030204" pitchFamily="34" charset="0"/>
              </a:rPr>
              <a:t>Vice President - Reverse Mortgage Retail Division</a:t>
            </a:r>
            <a:r>
              <a:rPr lang="en-US" sz="2000" dirty="0" smtClean="0">
                <a:solidFill>
                  <a:srgbClr val="002060"/>
                </a:solidFill>
                <a:latin typeface="Arial Rounded MT Bold" panose="020F0704030504030204" pitchFamily="34" charset="0"/>
              </a:rPr>
              <a:t> 205.908.2993, 256.677.9767, 251.279.9085 ReverseMortgageAlabama.com</a:t>
            </a:r>
            <a:endParaRPr lang="en-US" sz="2000" dirty="0">
              <a:solidFill>
                <a:srgbClr val="002060"/>
              </a:solidFill>
              <a:latin typeface="Arial Rounded MT Bold" panose="020F0704030504030204" pitchFamily="34" charset="0"/>
            </a:endParaRPr>
          </a:p>
        </p:txBody>
      </p:sp>
      <p:sp>
        <p:nvSpPr>
          <p:cNvPr id="7" name="Footer Placeholder 1"/>
          <p:cNvSpPr txBox="1">
            <a:spLocks/>
          </p:cNvSpPr>
          <p:nvPr/>
        </p:nvSpPr>
        <p:spPr>
          <a:xfrm flipH="1">
            <a:off x="8153400" y="6096000"/>
            <a:ext cx="3352800" cy="6096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499" y="4315034"/>
            <a:ext cx="1324708" cy="582804"/>
          </a:xfrm>
          <a:prstGeom prst="rect">
            <a:avLst/>
          </a:prstGeom>
        </p:spPr>
      </p:pic>
    </p:spTree>
    <p:extLst>
      <p:ext uri="{BB962C8B-B14F-4D97-AF65-F5344CB8AC3E}">
        <p14:creationId xmlns:p14="http://schemas.microsoft.com/office/powerpoint/2010/main" val="275742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HECM for Purchase</a:t>
            </a:r>
          </a:p>
        </p:txBody>
      </p:sp>
      <p:sp>
        <p:nvSpPr>
          <p:cNvPr id="3" name="Content Placeholder 2"/>
          <p:cNvSpPr txBox="1">
            <a:spLocks/>
          </p:cNvSpPr>
          <p:nvPr/>
        </p:nvSpPr>
        <p:spPr>
          <a:xfrm>
            <a:off x="0" y="1114425"/>
            <a:ext cx="8686800" cy="5286375"/>
          </a:xfrm>
          <a:prstGeom prst="rect">
            <a:avLst/>
          </a:prstGeom>
        </p:spPr>
        <p:txBody>
          <a:bodyPr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461963" lvl="1" indent="-4763">
              <a:spcAft>
                <a:spcPts val="300"/>
              </a:spcAft>
              <a:buClr>
                <a:srgbClr val="C00000"/>
              </a:buClr>
              <a:buFont typeface="Arial" pitchFamily="34" charset="0"/>
              <a:buNone/>
              <a:defRPr/>
            </a:pPr>
            <a:r>
              <a:rPr lang="en-US" sz="2000" dirty="0"/>
              <a:t>The HECM for Purchase might be appropriate for borrowers who:</a:t>
            </a:r>
          </a:p>
          <a:p>
            <a:pPr marL="687388" lvl="1" indent="-227013">
              <a:buClrTx/>
              <a:buFont typeface="Arial" pitchFamily="34" charset="0"/>
              <a:buChar char="•"/>
              <a:defRPr/>
            </a:pPr>
            <a:r>
              <a:rPr lang="en-US" sz="2000" dirty="0"/>
              <a:t>Are downsizing, moving to a one-level home, or require handicap access.</a:t>
            </a:r>
          </a:p>
          <a:p>
            <a:pPr marL="687388" lvl="1" indent="-227013">
              <a:buClrTx/>
              <a:buFont typeface="Arial" pitchFamily="34" charset="0"/>
              <a:buChar char="•"/>
              <a:defRPr/>
            </a:pPr>
            <a:r>
              <a:rPr lang="en-US" sz="2000" dirty="0"/>
              <a:t>Want to be closer to their children or grandchildren.</a:t>
            </a:r>
          </a:p>
          <a:p>
            <a:pPr marL="687388" lvl="1" indent="-227013">
              <a:buClrTx/>
              <a:buFont typeface="Arial" pitchFamily="34" charset="0"/>
              <a:buChar char="•"/>
              <a:defRPr/>
            </a:pPr>
            <a:r>
              <a:rPr lang="en-US" sz="2000" dirty="0"/>
              <a:t>Are moving to a 55+ community.</a:t>
            </a:r>
          </a:p>
          <a:p>
            <a:pPr marL="687388" lvl="1" indent="-227013">
              <a:buClrTx/>
              <a:buFont typeface="Arial" pitchFamily="34" charset="0"/>
              <a:buChar char="•"/>
              <a:defRPr/>
            </a:pPr>
            <a:r>
              <a:rPr lang="en-US" sz="2000" dirty="0"/>
              <a:t>Wish to purchase a new home without having a monthly payment.</a:t>
            </a:r>
          </a:p>
          <a:p>
            <a:pPr marL="687388" lvl="1" indent="-227013">
              <a:spcAft>
                <a:spcPts val="1200"/>
              </a:spcAft>
              <a:buClrTx/>
              <a:buFont typeface="Arial" pitchFamily="34" charset="0"/>
              <a:buChar char="•"/>
              <a:defRPr/>
            </a:pPr>
            <a:r>
              <a:rPr lang="en-US" sz="2000" dirty="0"/>
              <a:t>Live in a neighborhood that is more social, or which provides easier access to shopping, medical care or other amenities.</a:t>
            </a:r>
          </a:p>
          <a:p>
            <a:pPr marL="461963" indent="0">
              <a:spcAft>
                <a:spcPts val="300"/>
              </a:spcAft>
              <a:defRPr/>
            </a:pPr>
            <a:r>
              <a:rPr lang="en-US" sz="2000" b="0" dirty="0"/>
              <a:t>More facts about the HECM for Purchase:</a:t>
            </a:r>
          </a:p>
          <a:p>
            <a:pPr marL="687388" lvl="1" indent="-227013">
              <a:buClrTx/>
              <a:buFont typeface="Arial" pitchFamily="34" charset="0"/>
              <a:buChar char="•"/>
              <a:defRPr/>
            </a:pPr>
            <a:r>
              <a:rPr lang="en-US" sz="2000" dirty="0"/>
              <a:t>Builders and real estate agents can</a:t>
            </a:r>
            <a:r>
              <a:rPr lang="en-US" sz="2000" dirty="0">
                <a:solidFill>
                  <a:srgbClr val="FF0000"/>
                </a:solidFill>
              </a:rPr>
              <a:t> </a:t>
            </a:r>
            <a:r>
              <a:rPr lang="en-US" sz="2000" dirty="0"/>
              <a:t>use this product to sell more properties.</a:t>
            </a:r>
          </a:p>
          <a:p>
            <a:pPr marL="687388" lvl="1" indent="-227013">
              <a:buClrTx/>
              <a:buFont typeface="Arial" pitchFamily="34" charset="0"/>
              <a:buChar char="•"/>
              <a:defRPr/>
            </a:pPr>
            <a:r>
              <a:rPr lang="en-US" sz="2000" dirty="0"/>
              <a:t>HECM for Purchase loans have the same products, limits, LTVs, rates, and servicing fees as a traditional HECM.</a:t>
            </a:r>
          </a:p>
          <a:p>
            <a:pPr marL="687388" lvl="1" indent="-227013">
              <a:buClrTx/>
              <a:buFont typeface="Arial" pitchFamily="34" charset="0"/>
              <a:buChar char="•"/>
              <a:defRPr/>
            </a:pPr>
            <a:r>
              <a:rPr lang="en-US" sz="2000" dirty="0"/>
              <a:t>The borrower must make some investment toward the purchase.</a:t>
            </a:r>
          </a:p>
          <a:p>
            <a:pPr marL="687388" lvl="1" indent="-227013">
              <a:spcAft>
                <a:spcPts val="300"/>
              </a:spcAft>
              <a:buClrTx/>
              <a:buFont typeface="Arial" pitchFamily="34" charset="0"/>
              <a:buChar char="•"/>
              <a:defRPr/>
            </a:pPr>
            <a:r>
              <a:rPr lang="en-US" sz="2000" dirty="0"/>
              <a:t>HECM for purchase loans only apply to owner-occupied, primary residences.</a:t>
            </a:r>
          </a:p>
        </p:txBody>
      </p:sp>
    </p:spTree>
    <p:extLst>
      <p:ext uri="{BB962C8B-B14F-4D97-AF65-F5344CB8AC3E}">
        <p14:creationId xmlns:p14="http://schemas.microsoft.com/office/powerpoint/2010/main" val="37281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707886"/>
          </a:xfrm>
          <a:prstGeom prst="rect">
            <a:avLst/>
          </a:prstGeom>
          <a:solidFill>
            <a:schemeClr val="bg2">
              <a:lumMod val="40000"/>
              <a:lumOff val="60000"/>
            </a:schemeClr>
          </a:solidFill>
        </p:spPr>
        <p:txBody>
          <a:bodyPr wrap="square" rtlCol="0">
            <a:spAutoFit/>
          </a:bodyPr>
          <a:lstStyle/>
          <a:p>
            <a:pPr algn="ctr"/>
            <a:r>
              <a:rPr lang="en-US" sz="4000" dirty="0">
                <a:solidFill>
                  <a:schemeClr val="accent3">
                    <a:lumMod val="75000"/>
                  </a:schemeClr>
                </a:solidFill>
                <a:effectLst>
                  <a:outerShdw blurRad="38100" dist="38100" dir="2700000" algn="tl">
                    <a:srgbClr val="000000">
                      <a:alpha val="43137"/>
                    </a:srgbClr>
                  </a:outerShdw>
                </a:effectLst>
              </a:rPr>
              <a:t>HECM for Purchase</a:t>
            </a:r>
          </a:p>
        </p:txBody>
      </p:sp>
      <p:sp>
        <p:nvSpPr>
          <p:cNvPr id="6" name="Content Placeholder 2"/>
          <p:cNvSpPr txBox="1">
            <a:spLocks/>
          </p:cNvSpPr>
          <p:nvPr/>
        </p:nvSpPr>
        <p:spPr>
          <a:xfrm>
            <a:off x="452336" y="11430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indent="0">
              <a:spcAft>
                <a:spcPts val="600"/>
              </a:spcAft>
              <a:buClr>
                <a:srgbClr val="C00000"/>
              </a:buClr>
              <a:defRPr/>
            </a:pPr>
            <a:endParaRPr lang="en-US" sz="100" b="0" dirty="0">
              <a:solidFill>
                <a:schemeClr val="tx1">
                  <a:lumMod val="95000"/>
                  <a:lumOff val="5000"/>
                </a:schemeClr>
              </a:solidFill>
            </a:endParaRPr>
          </a:p>
          <a:p>
            <a:pPr indent="0">
              <a:spcAft>
                <a:spcPts val="600"/>
              </a:spcAft>
              <a:buClr>
                <a:srgbClr val="C00000"/>
              </a:buClr>
              <a:defRPr/>
            </a:pPr>
            <a:r>
              <a:rPr lang="en-US" sz="2000" b="0" dirty="0">
                <a:solidFill>
                  <a:schemeClr val="tx1">
                    <a:lumMod val="95000"/>
                    <a:lumOff val="5000"/>
                  </a:schemeClr>
                </a:solidFill>
              </a:rPr>
              <a:t>HECM reverse mortgages can now be used to BUY a home. This can make the purchase of a home easier and more affordable for your clients who are age 62 or older. And, it can help you tap into a currently under-served market.</a:t>
            </a:r>
          </a:p>
          <a:p>
            <a:pPr indent="0">
              <a:spcAft>
                <a:spcPts val="600"/>
              </a:spcAft>
              <a:buClr>
                <a:srgbClr val="C00000"/>
              </a:buClr>
              <a:defRPr/>
            </a:pPr>
            <a:r>
              <a:rPr lang="en-US" b="1" dirty="0">
                <a:solidFill>
                  <a:schemeClr val="accent2"/>
                </a:solidFill>
              </a:rPr>
              <a:t>Current home</a:t>
            </a:r>
            <a:endParaRPr lang="en-US" sz="900" b="1" dirty="0">
              <a:solidFill>
                <a:schemeClr val="accent2"/>
              </a:solidFill>
            </a:endParaRPr>
          </a:p>
        </p:txBody>
      </p:sp>
      <p:pic>
        <p:nvPicPr>
          <p:cNvPr id="7" name="Picture 6" descr="ID-1001192.jpg"/>
          <p:cNvPicPr>
            <a:picLocks noChangeAspect="1"/>
          </p:cNvPicPr>
          <p:nvPr/>
        </p:nvPicPr>
        <p:blipFill>
          <a:blip r:embed="rId2"/>
          <a:stretch>
            <a:fillRect/>
          </a:stretch>
        </p:blipFill>
        <p:spPr>
          <a:xfrm>
            <a:off x="621691" y="3267447"/>
            <a:ext cx="3479800" cy="2609850"/>
          </a:xfrm>
          <a:prstGeom prst="rect">
            <a:avLst/>
          </a:prstGeom>
          <a:ln>
            <a:noFill/>
          </a:ln>
          <a:effectLst>
            <a:outerShdw blurRad="292100" dist="139700" dir="2700000" algn="tl" rotWithShape="0">
              <a:srgbClr val="333333">
                <a:alpha val="65000"/>
              </a:srgbClr>
            </a:outerShdw>
          </a:effectLst>
        </p:spPr>
      </p:pic>
      <p:pic>
        <p:nvPicPr>
          <p:cNvPr id="8" name="Picture 7" descr="dreamstime_m_6222080.jpg"/>
          <p:cNvPicPr>
            <a:picLocks noChangeAspect="1"/>
          </p:cNvPicPr>
          <p:nvPr/>
        </p:nvPicPr>
        <p:blipFill>
          <a:blip r:embed="rId3"/>
          <a:stretch>
            <a:fillRect/>
          </a:stretch>
        </p:blipFill>
        <p:spPr>
          <a:xfrm>
            <a:off x="4440406" y="3240906"/>
            <a:ext cx="3902614" cy="260604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567136" y="2724369"/>
            <a:ext cx="3047999" cy="338554"/>
          </a:xfrm>
          <a:prstGeom prst="rect">
            <a:avLst/>
          </a:prstGeom>
          <a:noFill/>
        </p:spPr>
        <p:txBody>
          <a:bodyPr wrap="square" rtlCol="0">
            <a:spAutoFit/>
          </a:bodyPr>
          <a:lstStyle/>
          <a:p>
            <a:pPr marL="0" lvl="4">
              <a:spcBef>
                <a:spcPts val="300"/>
              </a:spcBef>
              <a:spcAft>
                <a:spcPts val="1800"/>
              </a:spcAft>
              <a:buClr>
                <a:srgbClr val="C00000"/>
              </a:buClr>
              <a:defRPr/>
            </a:pPr>
            <a:r>
              <a:rPr lang="en-US" sz="1600" b="1" dirty="0">
                <a:solidFill>
                  <a:schemeClr val="accent2"/>
                </a:solidFill>
              </a:rPr>
              <a:t>New</a:t>
            </a:r>
            <a:r>
              <a:rPr lang="en-US" sz="1600" b="1" dirty="0">
                <a:solidFill>
                  <a:srgbClr val="4F8ABE"/>
                </a:solidFill>
              </a:rPr>
              <a:t> </a:t>
            </a:r>
            <a:r>
              <a:rPr lang="en-US" sz="1600" b="1" dirty="0">
                <a:solidFill>
                  <a:schemeClr val="accent2"/>
                </a:solidFill>
              </a:rPr>
              <a:t>home</a:t>
            </a:r>
          </a:p>
        </p:txBody>
      </p:sp>
      <p:sp>
        <p:nvSpPr>
          <p:cNvPr id="2" name="Footer Placeholder 1"/>
          <p:cNvSpPr>
            <a:spLocks noGrp="1"/>
          </p:cNvSpPr>
          <p:nvPr>
            <p:ph type="ftr" sz="quarter" idx="11"/>
          </p:nvPr>
        </p:nvSpPr>
        <p:spPr>
          <a:xfrm flipH="1" flipV="1">
            <a:off x="7467600" y="6705600"/>
            <a:ext cx="4724400" cy="76200"/>
          </a:xfrm>
        </p:spPr>
        <p:txBody>
          <a:bodyPr/>
          <a:lstStyle/>
          <a:p>
            <a:r>
              <a:rPr lang="en-US" sz="1050" b="1" dirty="0">
                <a:solidFill>
                  <a:schemeClr val="tx2">
                    <a:lumMod val="60000"/>
                    <a:lumOff val="40000"/>
                  </a:schemeClr>
                </a:solidFill>
              </a:rPr>
              <a:t>800.288.5851</a:t>
            </a:r>
            <a:endParaRPr lang="en-US" b="1" dirty="0">
              <a:solidFill>
                <a:schemeClr val="tx2">
                  <a:lumMod val="60000"/>
                  <a:lumOff val="40000"/>
                </a:schemeClr>
              </a:solidFill>
            </a:endParaRPr>
          </a:p>
        </p:txBody>
      </p:sp>
    </p:spTree>
    <p:extLst>
      <p:ext uri="{BB962C8B-B14F-4D97-AF65-F5344CB8AC3E}">
        <p14:creationId xmlns:p14="http://schemas.microsoft.com/office/powerpoint/2010/main" val="305155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Market Opportunity</a:t>
            </a:r>
            <a:endParaRPr lang="en-US" sz="4400" strike="sngStrike" dirty="0">
              <a:solidFill>
                <a:srgbClr val="FF0000"/>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533400" y="914400"/>
            <a:ext cx="6324600" cy="5911361"/>
          </a:xfrm>
        </p:spPr>
        <p:txBody>
          <a:bodyPr>
            <a:normAutofit fontScale="92500" lnSpcReduction="20000"/>
          </a:bodyPr>
          <a:lstStyle/>
          <a:p>
            <a:pPr indent="0" eaLnBrk="1" hangingPunct="1">
              <a:spcAft>
                <a:spcPts val="600"/>
              </a:spcAft>
              <a:buClr>
                <a:srgbClr val="C00000"/>
              </a:buClr>
              <a:buFont typeface="Arial" pitchFamily="34" charset="0"/>
              <a:buNone/>
              <a:defRPr/>
            </a:pPr>
            <a:endParaRPr lang="en-US" sz="2000" dirty="0">
              <a:solidFill>
                <a:schemeClr val="tx1">
                  <a:lumMod val="95000"/>
                  <a:lumOff val="5000"/>
                </a:schemeClr>
              </a:solidFill>
            </a:endParaRPr>
          </a:p>
          <a:p>
            <a:pPr indent="0" eaLnBrk="1" hangingPunct="1">
              <a:spcAft>
                <a:spcPts val="600"/>
              </a:spcAft>
              <a:buClr>
                <a:srgbClr val="C00000"/>
              </a:buClr>
              <a:buFont typeface="Arial" pitchFamily="34" charset="0"/>
              <a:buNone/>
              <a:defRPr/>
            </a:pPr>
            <a:r>
              <a:rPr lang="en-US" sz="2000" b="0" dirty="0">
                <a:solidFill>
                  <a:schemeClr val="tx1"/>
                </a:solidFill>
              </a:rPr>
              <a:t>10,000 people turn 65 every day!</a:t>
            </a:r>
          </a:p>
          <a:p>
            <a:pPr indent="0" eaLnBrk="1" hangingPunct="1">
              <a:spcAft>
                <a:spcPts val="600"/>
              </a:spcAft>
              <a:buClr>
                <a:srgbClr val="C00000"/>
              </a:buClr>
              <a:buFont typeface="Arial" pitchFamily="34" charset="0"/>
              <a:buNone/>
              <a:defRPr/>
            </a:pPr>
            <a:r>
              <a:rPr lang="en-US" sz="2000" b="0" dirty="0">
                <a:solidFill>
                  <a:schemeClr val="tx1">
                    <a:lumMod val="95000"/>
                    <a:lumOff val="5000"/>
                  </a:schemeClr>
                </a:solidFill>
              </a:rPr>
              <a:t>In 2011</a:t>
            </a:r>
            <a:r>
              <a:rPr lang="en-US" sz="2000" b="0" dirty="0">
                <a:solidFill>
                  <a:schemeClr val="tx1"/>
                </a:solidFill>
              </a:rPr>
              <a:t>,</a:t>
            </a:r>
            <a:r>
              <a:rPr lang="en-US" sz="2000" b="0" dirty="0">
                <a:solidFill>
                  <a:schemeClr val="tx1">
                    <a:lumMod val="95000"/>
                    <a:lumOff val="5000"/>
                  </a:schemeClr>
                </a:solidFill>
              </a:rPr>
              <a:t> nearly 500,000 households of homeowners in the age 62-plus bracket moved to different homes. This number will continue to rise</a:t>
            </a:r>
            <a:r>
              <a:rPr lang="en-US" sz="2000" b="0" dirty="0">
                <a:solidFill>
                  <a:schemeClr val="tx1"/>
                </a:solidFill>
              </a:rPr>
              <a:t>,</a:t>
            </a:r>
            <a:r>
              <a:rPr lang="en-US" sz="2000" b="0" dirty="0">
                <a:solidFill>
                  <a:schemeClr val="tx1">
                    <a:lumMod val="95000"/>
                    <a:lumOff val="5000"/>
                  </a:schemeClr>
                </a:solidFill>
              </a:rPr>
              <a:t> now that the Baby Boomer generation has begun to enter retirement.</a:t>
            </a:r>
          </a:p>
          <a:p>
            <a:pPr indent="0" eaLnBrk="1" hangingPunct="1">
              <a:spcAft>
                <a:spcPts val="600"/>
              </a:spcAft>
              <a:buClr>
                <a:srgbClr val="C00000"/>
              </a:buClr>
              <a:buFont typeface="Arial" pitchFamily="34" charset="0"/>
              <a:buNone/>
              <a:defRPr/>
            </a:pPr>
            <a:r>
              <a:rPr lang="en-US" sz="2000" b="0" dirty="0">
                <a:solidFill>
                  <a:schemeClr val="tx1">
                    <a:lumMod val="95000"/>
                    <a:lumOff val="5000"/>
                  </a:schemeClr>
                </a:solidFill>
              </a:rPr>
              <a:t>This presents a new and growing market of potential clients who can benefit by selling their current homes and moving into new ones</a:t>
            </a:r>
            <a:r>
              <a:rPr lang="en-US" sz="2000" b="0" dirty="0" smtClean="0">
                <a:solidFill>
                  <a:schemeClr val="tx1">
                    <a:lumMod val="95000"/>
                    <a:lumOff val="5000"/>
                  </a:schemeClr>
                </a:solidFill>
              </a:rPr>
              <a:t>.</a:t>
            </a:r>
          </a:p>
          <a:p>
            <a:pPr indent="0" algn="ctr">
              <a:spcAft>
                <a:spcPts val="600"/>
              </a:spcAft>
              <a:buClr>
                <a:srgbClr val="C00000"/>
              </a:buClr>
              <a:buNone/>
              <a:defRPr/>
            </a:pPr>
            <a:r>
              <a:rPr lang="en-US" sz="2700" dirty="0">
                <a:solidFill>
                  <a:schemeClr val="accent3">
                    <a:lumMod val="75000"/>
                  </a:schemeClr>
                </a:solidFill>
                <a:effectLst>
                  <a:outerShdw blurRad="38100" dist="38100" dir="2700000" algn="tl">
                    <a:srgbClr val="000000">
                      <a:alpha val="43137"/>
                    </a:srgbClr>
                  </a:outerShdw>
                </a:effectLst>
              </a:rPr>
              <a:t>How Realtors Can </a:t>
            </a:r>
            <a:r>
              <a:rPr lang="en-US" sz="2700" dirty="0" smtClean="0">
                <a:solidFill>
                  <a:schemeClr val="accent3">
                    <a:lumMod val="75000"/>
                  </a:schemeClr>
                </a:solidFill>
                <a:effectLst>
                  <a:outerShdw blurRad="38100" dist="38100" dir="2700000" algn="tl">
                    <a:srgbClr val="000000">
                      <a:alpha val="43137"/>
                    </a:srgbClr>
                  </a:outerShdw>
                </a:effectLst>
              </a:rPr>
              <a:t>Benefit</a:t>
            </a:r>
            <a:endParaRPr lang="en-US" sz="2700" dirty="0">
              <a:solidFill>
                <a:schemeClr val="tx1">
                  <a:lumMod val="95000"/>
                  <a:lumOff val="5000"/>
                </a:schemeClr>
              </a:solidFill>
            </a:endParaRPr>
          </a:p>
          <a:p>
            <a:pPr indent="0">
              <a:spcAft>
                <a:spcPts val="600"/>
              </a:spcAft>
              <a:buClr>
                <a:srgbClr val="C00000"/>
              </a:buClr>
              <a:buNone/>
              <a:defRPr/>
            </a:pPr>
            <a:r>
              <a:rPr lang="en-US" sz="2000" dirty="0"/>
              <a:t>Retiring Boomers are choosing to maintain a comfortable lifestyle in a home that better fits their needs.  This opens up a huge market of potential clients who can benefit from selling their current home and purchasing another for retirement.</a:t>
            </a:r>
          </a:p>
          <a:p>
            <a:pPr indent="0">
              <a:spcAft>
                <a:spcPts val="600"/>
              </a:spcAft>
              <a:buClr>
                <a:srgbClr val="C00000"/>
              </a:buClr>
              <a:buNone/>
              <a:defRPr/>
            </a:pPr>
            <a:r>
              <a:rPr lang="en-US" sz="2000" dirty="0"/>
              <a:t>This could help you:</a:t>
            </a:r>
          </a:p>
          <a:p>
            <a:pPr marL="685800" lvl="1" indent="-228600">
              <a:spcBef>
                <a:spcPts val="0"/>
              </a:spcBef>
              <a:spcAft>
                <a:spcPts val="600"/>
              </a:spcAft>
              <a:defRPr/>
            </a:pPr>
            <a:r>
              <a:rPr lang="en-US" sz="2000" dirty="0"/>
              <a:t>Increase your listings</a:t>
            </a:r>
          </a:p>
          <a:p>
            <a:pPr marL="685800" lvl="1" indent="-228600">
              <a:spcBef>
                <a:spcPts val="0"/>
              </a:spcBef>
              <a:spcAft>
                <a:spcPts val="600"/>
              </a:spcAft>
              <a:defRPr/>
            </a:pPr>
            <a:r>
              <a:rPr lang="en-US" sz="2000" dirty="0"/>
              <a:t>Produce more sales</a:t>
            </a:r>
          </a:p>
          <a:p>
            <a:pPr marL="685800" lvl="1" indent="-228600">
              <a:spcBef>
                <a:spcPts val="0"/>
              </a:spcBef>
              <a:spcAft>
                <a:spcPts val="600"/>
              </a:spcAft>
              <a:defRPr/>
            </a:pPr>
            <a:r>
              <a:rPr lang="en-US" sz="2000" dirty="0"/>
              <a:t>Expedite closing</a:t>
            </a:r>
          </a:p>
          <a:p>
            <a:pPr marL="685800" lvl="1" indent="-228600">
              <a:spcBef>
                <a:spcPts val="0"/>
              </a:spcBef>
              <a:spcAft>
                <a:spcPts val="600"/>
              </a:spcAft>
              <a:defRPr/>
            </a:pPr>
            <a:r>
              <a:rPr lang="en-US" sz="2000" dirty="0"/>
              <a:t>More opportunity to work with builders in your community</a:t>
            </a:r>
            <a:r>
              <a:rPr lang="en-US" sz="2000" dirty="0">
                <a:solidFill>
                  <a:srgbClr val="FF0000"/>
                </a:solidFill>
              </a:rPr>
              <a:t>,</a:t>
            </a:r>
            <a:r>
              <a:rPr lang="en-US" sz="2000" dirty="0"/>
              <a:t> especially in the 55+ housing options.</a:t>
            </a:r>
          </a:p>
          <a:p>
            <a:pPr indent="0" eaLnBrk="1" hangingPunct="1">
              <a:spcAft>
                <a:spcPts val="600"/>
              </a:spcAft>
              <a:buClr>
                <a:srgbClr val="C00000"/>
              </a:buClr>
              <a:buFont typeface="Arial" pitchFamily="34" charset="0"/>
              <a:buNone/>
              <a:defRPr/>
            </a:pPr>
            <a:endParaRPr lang="en-US" sz="1400" b="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914400"/>
            <a:ext cx="1968933" cy="5287203"/>
          </a:xfrm>
          <a:prstGeom prst="rect">
            <a:avLst/>
          </a:prstGeom>
        </p:spPr>
      </p:pic>
      <p:sp>
        <p:nvSpPr>
          <p:cNvPr id="2" name="Footer Placeholder 1"/>
          <p:cNvSpPr>
            <a:spLocks noGrp="1"/>
          </p:cNvSpPr>
          <p:nvPr>
            <p:ph type="ftr" sz="quarter" idx="11"/>
          </p:nvPr>
        </p:nvSpPr>
        <p:spPr>
          <a:xfrm flipH="1" flipV="1">
            <a:off x="7467600" y="6705599"/>
            <a:ext cx="4038600" cy="45719"/>
          </a:xfrm>
        </p:spPr>
        <p:txBody>
          <a:bodyPr/>
          <a:lstStyle/>
          <a:p>
            <a:endParaRPr lang="en-US" b="1" dirty="0">
              <a:solidFill>
                <a:schemeClr val="tx2">
                  <a:lumMod val="60000"/>
                  <a:lumOff val="40000"/>
                </a:schemeClr>
              </a:solidFill>
            </a:endParaRPr>
          </a:p>
        </p:txBody>
      </p:sp>
    </p:spTree>
    <p:extLst>
      <p:ext uri="{BB962C8B-B14F-4D97-AF65-F5344CB8AC3E}">
        <p14:creationId xmlns:p14="http://schemas.microsoft.com/office/powerpoint/2010/main" val="46059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600164"/>
          </a:xfrm>
          <a:prstGeom prst="rect">
            <a:avLst/>
          </a:prstGeom>
          <a:solidFill>
            <a:schemeClr val="bg2">
              <a:lumMod val="40000"/>
              <a:lumOff val="60000"/>
            </a:schemeClr>
          </a:solidFill>
        </p:spPr>
        <p:txBody>
          <a:bodyPr wrap="square" rtlCol="0">
            <a:spAutoFit/>
          </a:bodyPr>
          <a:lstStyle/>
          <a:p>
            <a:pPr algn="ctr"/>
            <a:r>
              <a:rPr lang="en-US" sz="3300" dirty="0">
                <a:solidFill>
                  <a:schemeClr val="accent3">
                    <a:lumMod val="75000"/>
                  </a:schemeClr>
                </a:solidFill>
                <a:effectLst>
                  <a:outerShdw blurRad="38100" dist="38100" dir="2700000" algn="tl">
                    <a:srgbClr val="000000">
                      <a:alpha val="43137"/>
                    </a:srgbClr>
                  </a:outerShdw>
                </a:effectLst>
              </a:rPr>
              <a:t>How the Program Works</a:t>
            </a:r>
          </a:p>
        </p:txBody>
      </p:sp>
      <p:sp>
        <p:nvSpPr>
          <p:cNvPr id="6" name="Content Placeholder 2"/>
          <p:cNvSpPr>
            <a:spLocks noGrp="1"/>
          </p:cNvSpPr>
          <p:nvPr>
            <p:ph idx="1"/>
          </p:nvPr>
        </p:nvSpPr>
        <p:spPr>
          <a:xfrm>
            <a:off x="152400" y="1143000"/>
            <a:ext cx="9067800" cy="5867400"/>
          </a:xfrm>
        </p:spPr>
        <p:txBody>
          <a:bodyPr>
            <a:normAutofit fontScale="92500" lnSpcReduction="10000"/>
          </a:bodyPr>
          <a:lstStyle/>
          <a:p>
            <a:pPr marL="3175" indent="0" eaLnBrk="1" hangingPunct="1">
              <a:spcAft>
                <a:spcPts val="600"/>
              </a:spcAft>
              <a:buClr>
                <a:srgbClr val="C00000"/>
              </a:buClr>
              <a:buFont typeface="Arial" pitchFamily="34" charset="0"/>
              <a:buNone/>
              <a:defRPr/>
            </a:pPr>
            <a:r>
              <a:rPr lang="en-US" sz="2000" b="0" dirty="0">
                <a:solidFill>
                  <a:schemeClr val="tx1">
                    <a:lumMod val="95000"/>
                    <a:lumOff val="5000"/>
                  </a:schemeClr>
                </a:solidFill>
              </a:rPr>
              <a:t>Instead of paying all cash or taking out a traditional mortgage, buyers use a HECM to finance part of the purchase price. This significantly reduces the amount of out-of-pocket funds buyers must bring to the table.</a:t>
            </a:r>
            <a:endParaRPr lang="en-US" sz="2000" b="0" dirty="0"/>
          </a:p>
          <a:p>
            <a:pPr lvl="1" eaLnBrk="1" hangingPunct="1">
              <a:spcBef>
                <a:spcPts val="0"/>
              </a:spcBef>
              <a:spcAft>
                <a:spcPts val="300"/>
              </a:spcAft>
              <a:buFont typeface="Arial" pitchFamily="34" charset="0"/>
              <a:buChar char="•"/>
              <a:defRPr/>
            </a:pPr>
            <a:r>
              <a:rPr lang="en-US" sz="2000" dirty="0"/>
              <a:t>Buyers can save and invest more of their proceeds from the sale of their current homes.</a:t>
            </a:r>
          </a:p>
          <a:p>
            <a:pPr lvl="1" eaLnBrk="1" hangingPunct="1">
              <a:spcBef>
                <a:spcPts val="0"/>
              </a:spcBef>
              <a:spcAft>
                <a:spcPts val="300"/>
              </a:spcAft>
              <a:buFont typeface="Arial" pitchFamily="34" charset="0"/>
              <a:buChar char="•"/>
              <a:defRPr/>
            </a:pPr>
            <a:r>
              <a:rPr lang="en-US" sz="2000" dirty="0"/>
              <a:t>At closing, they only bring the difference between the reverse mortgage proceeds and the sale price.</a:t>
            </a:r>
          </a:p>
          <a:p>
            <a:pPr lvl="1" eaLnBrk="1" hangingPunct="1">
              <a:spcBef>
                <a:spcPts val="0"/>
              </a:spcBef>
              <a:spcAft>
                <a:spcPts val="600"/>
              </a:spcAft>
              <a:buFont typeface="Arial" pitchFamily="34" charset="0"/>
              <a:buChar char="•"/>
              <a:defRPr/>
            </a:pPr>
            <a:r>
              <a:rPr lang="en-US" sz="2000" dirty="0"/>
              <a:t>There are no monthly mortgage payments, and the loan does not need to be repaid unless: </a:t>
            </a:r>
          </a:p>
          <a:p>
            <a:pPr marL="461963" lvl="2" indent="-227013" eaLnBrk="1" hangingPunct="1">
              <a:spcBef>
                <a:spcPts val="0"/>
              </a:spcBef>
              <a:spcAft>
                <a:spcPts val="300"/>
              </a:spcAft>
              <a:buFont typeface="Courier New" pitchFamily="49" charset="0"/>
              <a:buChar char="o"/>
              <a:defRPr/>
            </a:pPr>
            <a:r>
              <a:rPr lang="en-US" sz="2000" dirty="0"/>
              <a:t>The borrower sells the home.</a:t>
            </a:r>
          </a:p>
          <a:p>
            <a:pPr marL="461963" lvl="2" indent="-227013" eaLnBrk="1" hangingPunct="1">
              <a:spcBef>
                <a:spcPts val="0"/>
              </a:spcBef>
              <a:spcAft>
                <a:spcPts val="300"/>
              </a:spcAft>
              <a:buFont typeface="Courier New" pitchFamily="49" charset="0"/>
              <a:buChar char="o"/>
              <a:defRPr/>
            </a:pPr>
            <a:r>
              <a:rPr lang="en-US" sz="2000" dirty="0"/>
              <a:t>The home is no longer the primary residence of at least one of the borrowers.</a:t>
            </a:r>
          </a:p>
          <a:p>
            <a:pPr marL="461963" lvl="2" indent="-227013">
              <a:spcBef>
                <a:spcPts val="0"/>
              </a:spcBef>
              <a:spcAft>
                <a:spcPts val="300"/>
              </a:spcAft>
              <a:buFont typeface="Courier New" pitchFamily="49" charset="0"/>
              <a:buChar char="o"/>
              <a:defRPr/>
            </a:pPr>
            <a:r>
              <a:rPr lang="en-US" sz="2000" dirty="0"/>
              <a:t>The borrower does not meet loan obligations, such as taxes, insurance or property maintenance.    </a:t>
            </a:r>
            <a:endParaRPr lang="en-US" sz="2000" dirty="0" smtClean="0"/>
          </a:p>
          <a:p>
            <a:pPr marL="234950" lvl="2" indent="0">
              <a:spcBef>
                <a:spcPts val="0"/>
              </a:spcBef>
              <a:spcAft>
                <a:spcPts val="300"/>
              </a:spcAft>
              <a:buNone/>
              <a:defRPr/>
            </a:pPr>
            <a:r>
              <a:rPr lang="en-US" sz="2000" dirty="0" smtClean="0"/>
              <a:t>          </a:t>
            </a:r>
            <a:endParaRPr lang="en-US" sz="2000" dirty="0"/>
          </a:p>
          <a:p>
            <a:pPr marL="914400" lvl="2" algn="ctr">
              <a:spcBef>
                <a:spcPts val="0"/>
              </a:spcBef>
              <a:spcAft>
                <a:spcPts val="300"/>
              </a:spcAft>
              <a:buFont typeface="Courier New" pitchFamily="49" charset="0"/>
              <a:buChar char="o"/>
              <a:defRPr/>
            </a:pPr>
            <a:r>
              <a:rPr lang="en-US" sz="3000" dirty="0">
                <a:solidFill>
                  <a:schemeClr val="accent3">
                    <a:lumMod val="75000"/>
                  </a:schemeClr>
                </a:solidFill>
                <a:effectLst>
                  <a:outerShdw blurRad="38100" dist="38100" dir="2700000" algn="tl">
                    <a:srgbClr val="000000">
                      <a:alpha val="43137"/>
                    </a:srgbClr>
                  </a:outerShdw>
                </a:effectLst>
              </a:rPr>
              <a:t>Strategy: HECM for </a:t>
            </a:r>
            <a:r>
              <a:rPr lang="en-US" sz="3000" dirty="0" smtClean="0">
                <a:solidFill>
                  <a:schemeClr val="accent3">
                    <a:lumMod val="75000"/>
                  </a:schemeClr>
                </a:solidFill>
                <a:effectLst>
                  <a:outerShdw blurRad="38100" dist="38100" dir="2700000" algn="tl">
                    <a:srgbClr val="000000">
                      <a:alpha val="43137"/>
                    </a:srgbClr>
                  </a:outerShdw>
                </a:effectLst>
              </a:rPr>
              <a:t>Purchase</a:t>
            </a:r>
          </a:p>
          <a:p>
            <a:pPr marL="914400" lvl="2">
              <a:spcBef>
                <a:spcPts val="0"/>
              </a:spcBef>
              <a:spcAft>
                <a:spcPts val="300"/>
              </a:spcAft>
              <a:buFont typeface="Courier New" pitchFamily="49" charset="0"/>
              <a:buChar char="o"/>
              <a:defRPr/>
            </a:pPr>
            <a:endParaRPr lang="en-US" sz="2000" dirty="0">
              <a:solidFill>
                <a:schemeClr val="accent3">
                  <a:lumMod val="75000"/>
                </a:schemeClr>
              </a:solidFill>
              <a:effectLst>
                <a:outerShdw blurRad="38100" dist="38100" dir="2700000" algn="tl">
                  <a:srgbClr val="000000">
                    <a:alpha val="43137"/>
                  </a:srgbClr>
                </a:outerShdw>
              </a:effectLst>
            </a:endParaRPr>
          </a:p>
          <a:p>
            <a:pPr marL="914400" lvl="2">
              <a:spcBef>
                <a:spcPts val="0"/>
              </a:spcBef>
              <a:spcAft>
                <a:spcPts val="300"/>
              </a:spcAft>
              <a:buFont typeface="Courier New" pitchFamily="49" charset="0"/>
              <a:buChar char="o"/>
              <a:defRPr/>
            </a:pPr>
            <a:r>
              <a:rPr lang="en-US" sz="2000" dirty="0"/>
              <a:t>A HECM for Purchase loan can help clients “right-size” to a home that better suits their lifestyle. Instead of paying all cash, or taking out a traditional mortgage, they use a reverse mortgage to finance part of the purchase price – but with no monthly payments.</a:t>
            </a:r>
          </a:p>
          <a:p>
            <a:pPr marL="914400" lvl="2">
              <a:spcBef>
                <a:spcPts val="0"/>
              </a:spcBef>
              <a:spcAft>
                <a:spcPts val="300"/>
              </a:spcAft>
              <a:buFont typeface="Courier New" pitchFamily="49" charset="0"/>
              <a:buChar char="o"/>
              <a:defRPr/>
            </a:pPr>
            <a:r>
              <a:rPr lang="en-US" sz="2000" dirty="0"/>
              <a:t>This helps them spend less money out of pocket, and may help them more comfortably afford a home upgrade.</a:t>
            </a:r>
          </a:p>
          <a:p>
            <a:pPr marL="914400" lvl="2" eaLnBrk="1" hangingPunct="1">
              <a:spcBef>
                <a:spcPts val="0"/>
              </a:spcBef>
              <a:spcAft>
                <a:spcPts val="300"/>
              </a:spcAft>
              <a:buFont typeface="Courier New" pitchFamily="49" charset="0"/>
              <a:buChar char="o"/>
              <a:defRPr/>
            </a:pPr>
            <a:endParaRPr lang="en-US" sz="1800" dirty="0"/>
          </a:p>
        </p:txBody>
      </p:sp>
      <p:sp>
        <p:nvSpPr>
          <p:cNvPr id="2" name="Footer Placeholder 1"/>
          <p:cNvSpPr>
            <a:spLocks noGrp="1"/>
          </p:cNvSpPr>
          <p:nvPr>
            <p:ph type="ftr" sz="quarter" idx="11"/>
          </p:nvPr>
        </p:nvSpPr>
        <p:spPr>
          <a:xfrm flipH="1" flipV="1">
            <a:off x="7467600" y="6705600"/>
            <a:ext cx="4724400" cy="152400"/>
          </a:xfrm>
        </p:spPr>
        <p:txBody>
          <a:body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403817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2286708"/>
            <a:ext cx="4038600" cy="3733092"/>
          </a:xfrm>
          <a:solidFill>
            <a:schemeClr val="tx1">
              <a:lumMod val="10000"/>
              <a:lumOff val="90000"/>
            </a:schemeClr>
          </a:solidFill>
        </p:spPr>
        <p:txBody>
          <a:bodyPr>
            <a:noAutofit/>
          </a:bodyPr>
          <a:lstStyle/>
          <a:p>
            <a:pPr marL="0" indent="0">
              <a:buNone/>
            </a:pPr>
            <a:r>
              <a:rPr lang="en-US" sz="2000" b="1" dirty="0">
                <a:solidFill>
                  <a:srgbClr val="00A7E1"/>
                </a:solidFill>
              </a:rPr>
              <a:t>Downsizing</a:t>
            </a:r>
            <a:endParaRPr lang="en-US" sz="3200" b="1" dirty="0">
              <a:solidFill>
                <a:srgbClr val="00A7E1"/>
              </a:solidFill>
            </a:endParaRPr>
          </a:p>
          <a:p>
            <a:pPr marL="3175" indent="0">
              <a:spcBef>
                <a:spcPts val="0"/>
              </a:spcBef>
              <a:spcAft>
                <a:spcPts val="600"/>
              </a:spcAft>
              <a:buClr>
                <a:srgbClr val="C00000"/>
              </a:buClr>
              <a:buNone/>
              <a:defRPr/>
            </a:pPr>
            <a:r>
              <a:rPr lang="en-US" sz="2000" dirty="0">
                <a:solidFill>
                  <a:schemeClr val="tx1"/>
                </a:solidFill>
              </a:rPr>
              <a:t>Without a HECM for Purchase</a:t>
            </a:r>
          </a:p>
          <a:p>
            <a:pPr marL="112713" indent="0">
              <a:spcBef>
                <a:spcPts val="0"/>
              </a:spcBef>
              <a:spcAft>
                <a:spcPts val="600"/>
              </a:spcAft>
              <a:buClr>
                <a:srgbClr val="C00000"/>
              </a:buClr>
              <a:buNone/>
              <a:tabLst>
                <a:tab pos="2055813" algn="l"/>
              </a:tabLst>
              <a:defRPr/>
            </a:pPr>
            <a:r>
              <a:rPr lang="en-US" sz="1800" b="0" dirty="0">
                <a:solidFill>
                  <a:schemeClr val="tx1"/>
                </a:solidFill>
              </a:rPr>
              <a:t>Sale price (old home)</a:t>
            </a:r>
            <a:r>
              <a:rPr lang="en-US" sz="1600" b="0" dirty="0">
                <a:solidFill>
                  <a:schemeClr val="tx1"/>
                </a:solidFill>
              </a:rPr>
              <a:t>	$500,000</a:t>
            </a:r>
            <a:endParaRPr lang="en-US" sz="1800" b="0" dirty="0">
              <a:solidFill>
                <a:schemeClr val="tx1"/>
              </a:solidFill>
            </a:endParaRPr>
          </a:p>
          <a:p>
            <a:pPr marL="112713" indent="0">
              <a:spcBef>
                <a:spcPts val="0"/>
              </a:spcBef>
              <a:spcAft>
                <a:spcPts val="600"/>
              </a:spcAft>
              <a:buClr>
                <a:srgbClr val="C00000"/>
              </a:buClr>
              <a:buNone/>
              <a:tabLst>
                <a:tab pos="2055813" algn="l"/>
              </a:tabLst>
              <a:defRPr/>
            </a:pPr>
            <a:r>
              <a:rPr lang="en-US" sz="1800" b="0" dirty="0">
                <a:solidFill>
                  <a:schemeClr val="tx1"/>
                </a:solidFill>
              </a:rPr>
              <a:t>8% closing costs                   </a:t>
            </a:r>
            <a:r>
              <a:rPr lang="en-US" sz="1400" b="0" dirty="0">
                <a:solidFill>
                  <a:schemeClr val="tx1"/>
                </a:solidFill>
              </a:rPr>
              <a:t>  </a:t>
            </a:r>
            <a:r>
              <a:rPr lang="en-US" sz="1800" b="0" dirty="0">
                <a:solidFill>
                  <a:schemeClr val="tx1"/>
                </a:solidFill>
              </a:rPr>
              <a:t> </a:t>
            </a:r>
            <a:r>
              <a:rPr lang="en-US" sz="1600" b="0" dirty="0">
                <a:solidFill>
                  <a:srgbClr val="FF0000"/>
                </a:solidFill>
              </a:rPr>
              <a:t>$</a:t>
            </a:r>
            <a:r>
              <a:rPr lang="en-US" sz="1200" b="0" dirty="0">
                <a:solidFill>
                  <a:srgbClr val="FF0000"/>
                </a:solidFill>
              </a:rPr>
              <a:t> </a:t>
            </a:r>
            <a:r>
              <a:rPr lang="en-US" sz="1600" b="0" dirty="0">
                <a:solidFill>
                  <a:srgbClr val="FF0000"/>
                </a:solidFill>
              </a:rPr>
              <a:t>-40,000</a:t>
            </a:r>
          </a:p>
          <a:p>
            <a:pPr marL="112713" indent="0">
              <a:spcBef>
                <a:spcPts val="0"/>
              </a:spcBef>
              <a:spcAft>
                <a:spcPts val="600"/>
              </a:spcAft>
              <a:buClr>
                <a:srgbClr val="C00000"/>
              </a:buClr>
              <a:buNone/>
              <a:tabLst>
                <a:tab pos="2055813" algn="l"/>
              </a:tabLst>
              <a:defRPr/>
            </a:pPr>
            <a:r>
              <a:rPr lang="en-US" sz="1800" b="0" dirty="0">
                <a:solidFill>
                  <a:schemeClr val="tx1"/>
                </a:solidFill>
              </a:rPr>
              <a:t>Net Proceeds</a:t>
            </a:r>
            <a:r>
              <a:rPr lang="en-US" sz="1600" b="0" dirty="0">
                <a:solidFill>
                  <a:schemeClr val="tx1"/>
                </a:solidFill>
              </a:rPr>
              <a:t>	   	$460,000</a:t>
            </a:r>
          </a:p>
          <a:p>
            <a:pPr marL="112713" indent="0" defTabSz="1141413">
              <a:spcBef>
                <a:spcPts val="0"/>
              </a:spcBef>
              <a:spcAft>
                <a:spcPts val="600"/>
              </a:spcAft>
              <a:buClr>
                <a:srgbClr val="C00000"/>
              </a:buClr>
              <a:buNone/>
              <a:tabLst>
                <a:tab pos="2743200" algn="l"/>
              </a:tabLst>
              <a:defRPr/>
            </a:pPr>
            <a:r>
              <a:rPr lang="en-US" sz="1800" b="0" dirty="0">
                <a:solidFill>
                  <a:schemeClr val="tx1"/>
                </a:solidFill>
              </a:rPr>
              <a:t>New Home Price</a:t>
            </a:r>
            <a:r>
              <a:rPr lang="en-US" sz="1600" b="0" dirty="0">
                <a:solidFill>
                  <a:schemeClr val="tx1"/>
                </a:solidFill>
              </a:rPr>
              <a:t>	$350,000</a:t>
            </a:r>
            <a:endParaRPr lang="en-US" sz="1800" b="0" dirty="0">
              <a:solidFill>
                <a:schemeClr val="tx1"/>
              </a:solidFill>
            </a:endParaRPr>
          </a:p>
          <a:p>
            <a:pPr marL="3175" indent="0" defTabSz="1141413">
              <a:spcBef>
                <a:spcPts val="0"/>
              </a:spcBef>
              <a:spcAft>
                <a:spcPts val="600"/>
              </a:spcAft>
              <a:buClr>
                <a:srgbClr val="C00000"/>
              </a:buClr>
              <a:tabLst>
                <a:tab pos="2743200" algn="l"/>
              </a:tabLst>
              <a:defRPr/>
            </a:pPr>
            <a:endParaRPr lang="en-US" sz="2000" dirty="0">
              <a:solidFill>
                <a:schemeClr val="tx1"/>
              </a:solidFill>
            </a:endParaRPr>
          </a:p>
          <a:p>
            <a:pPr marL="3175" indent="0" defTabSz="1141413">
              <a:spcBef>
                <a:spcPts val="0"/>
              </a:spcBef>
              <a:spcAft>
                <a:spcPts val="600"/>
              </a:spcAft>
              <a:buClr>
                <a:srgbClr val="C00000"/>
              </a:buClr>
              <a:buNone/>
              <a:tabLst>
                <a:tab pos="2516188" algn="l"/>
              </a:tabLst>
              <a:defRPr/>
            </a:pPr>
            <a:r>
              <a:rPr lang="en-US" sz="1800" b="1" dirty="0">
                <a:solidFill>
                  <a:schemeClr val="tx1"/>
                </a:solidFill>
              </a:rPr>
              <a:t>Funds remaining 	   $110,000</a:t>
            </a:r>
          </a:p>
        </p:txBody>
      </p:sp>
      <p:sp>
        <p:nvSpPr>
          <p:cNvPr id="3" name="Content Placeholder 2"/>
          <p:cNvSpPr>
            <a:spLocks noGrp="1"/>
          </p:cNvSpPr>
          <p:nvPr>
            <p:ph sz="half" idx="2"/>
          </p:nvPr>
        </p:nvSpPr>
        <p:spPr>
          <a:xfrm>
            <a:off x="4298576" y="2286708"/>
            <a:ext cx="4533900" cy="3733092"/>
          </a:xfrm>
          <a:solidFill>
            <a:schemeClr val="tx1">
              <a:lumMod val="10000"/>
              <a:lumOff val="90000"/>
            </a:schemeClr>
          </a:solidFill>
        </p:spPr>
        <p:txBody>
          <a:bodyPr>
            <a:noAutofit/>
          </a:bodyPr>
          <a:lstStyle/>
          <a:p>
            <a:pPr marL="0" indent="0">
              <a:buNone/>
            </a:pPr>
            <a:r>
              <a:rPr lang="en-US" sz="2000" b="1" dirty="0">
                <a:solidFill>
                  <a:srgbClr val="00A7E1"/>
                </a:solidFill>
              </a:rPr>
              <a:t>Downsizing with Liquidity</a:t>
            </a:r>
          </a:p>
          <a:p>
            <a:pPr marL="3175" indent="0" defTabSz="1084263">
              <a:spcBef>
                <a:spcPts val="0"/>
              </a:spcBef>
              <a:spcAft>
                <a:spcPts val="600"/>
              </a:spcAft>
              <a:buClr>
                <a:srgbClr val="C00000"/>
              </a:buClr>
              <a:buNone/>
              <a:defRPr/>
            </a:pPr>
            <a:r>
              <a:rPr lang="en-US" sz="2000" dirty="0">
                <a:solidFill>
                  <a:schemeClr val="tx1"/>
                </a:solidFill>
              </a:rPr>
              <a:t>With a HECM for Purchase</a:t>
            </a:r>
          </a:p>
          <a:p>
            <a:pPr marL="115888" indent="0" defTabSz="1084263">
              <a:spcBef>
                <a:spcPts val="0"/>
              </a:spcBef>
              <a:spcAft>
                <a:spcPts val="600"/>
              </a:spcAft>
              <a:buClr>
                <a:srgbClr val="C00000"/>
              </a:buClr>
              <a:buNone/>
              <a:defRPr/>
            </a:pPr>
            <a:r>
              <a:rPr lang="en-US" sz="1800" b="0" dirty="0">
                <a:solidFill>
                  <a:schemeClr val="tx1"/>
                </a:solidFill>
              </a:rPr>
              <a:t>Sale price (old home)</a:t>
            </a:r>
            <a:r>
              <a:rPr lang="en-US" sz="1600" b="0" dirty="0">
                <a:solidFill>
                  <a:schemeClr val="tx1"/>
                </a:solidFill>
              </a:rPr>
              <a:t>	</a:t>
            </a:r>
            <a:r>
              <a:rPr lang="en-US" sz="1600" dirty="0"/>
              <a:t>                     </a:t>
            </a:r>
            <a:r>
              <a:rPr lang="en-US" sz="1600" b="0" dirty="0">
                <a:solidFill>
                  <a:schemeClr val="tx1"/>
                </a:solidFill>
              </a:rPr>
              <a:t>$500,000</a:t>
            </a:r>
          </a:p>
          <a:p>
            <a:pPr marL="0" indent="0">
              <a:spcBef>
                <a:spcPts val="0"/>
              </a:spcBef>
              <a:spcAft>
                <a:spcPts val="600"/>
              </a:spcAft>
              <a:buClr>
                <a:srgbClr val="C00000"/>
              </a:buClr>
              <a:buNone/>
              <a:tabLst>
                <a:tab pos="2055813" algn="l"/>
              </a:tabLst>
              <a:defRPr/>
            </a:pPr>
            <a:r>
              <a:rPr lang="en-US" sz="1800" dirty="0">
                <a:solidFill>
                  <a:schemeClr val="tx1"/>
                </a:solidFill>
              </a:rPr>
              <a:t>  8% closing costs             </a:t>
            </a:r>
            <a:r>
              <a:rPr lang="en-US" sz="1400" dirty="0">
                <a:solidFill>
                  <a:schemeClr val="tx1"/>
                </a:solidFill>
              </a:rPr>
              <a:t> 	         </a:t>
            </a:r>
            <a:r>
              <a:rPr lang="en-US" sz="1800" dirty="0">
                <a:solidFill>
                  <a:schemeClr val="tx1"/>
                </a:solidFill>
              </a:rPr>
              <a:t> </a:t>
            </a:r>
            <a:r>
              <a:rPr lang="en-US" sz="1600" dirty="0">
                <a:solidFill>
                  <a:srgbClr val="FF0000"/>
                </a:solidFill>
              </a:rPr>
              <a:t>$</a:t>
            </a:r>
            <a:r>
              <a:rPr lang="en-US" sz="1200" dirty="0">
                <a:solidFill>
                  <a:srgbClr val="FF0000"/>
                </a:solidFill>
              </a:rPr>
              <a:t> </a:t>
            </a:r>
            <a:r>
              <a:rPr lang="en-US" sz="1600" dirty="0">
                <a:solidFill>
                  <a:srgbClr val="FF0000"/>
                </a:solidFill>
              </a:rPr>
              <a:t>-40,000</a:t>
            </a:r>
          </a:p>
          <a:p>
            <a:pPr marL="115888" indent="0" defTabSz="1084263">
              <a:spcBef>
                <a:spcPts val="0"/>
              </a:spcBef>
              <a:spcAft>
                <a:spcPts val="600"/>
              </a:spcAft>
              <a:buClr>
                <a:srgbClr val="C00000"/>
              </a:buClr>
              <a:buNone/>
              <a:defRPr/>
            </a:pPr>
            <a:r>
              <a:rPr lang="en-US" sz="1800" b="0" dirty="0">
                <a:solidFill>
                  <a:schemeClr val="tx1"/>
                </a:solidFill>
              </a:rPr>
              <a:t>Net Proceeds</a:t>
            </a:r>
            <a:r>
              <a:rPr lang="en-US" sz="1600" b="0" dirty="0">
                <a:solidFill>
                  <a:schemeClr val="tx1"/>
                </a:solidFill>
              </a:rPr>
              <a:t>		$460,000</a:t>
            </a:r>
          </a:p>
          <a:p>
            <a:pPr marL="115888" indent="0" defTabSz="1084263">
              <a:spcBef>
                <a:spcPts val="0"/>
              </a:spcBef>
              <a:spcAft>
                <a:spcPts val="600"/>
              </a:spcAft>
              <a:buClr>
                <a:srgbClr val="C00000"/>
              </a:buClr>
              <a:buNone/>
              <a:defRPr/>
            </a:pPr>
            <a:r>
              <a:rPr lang="en-US" sz="1800" b="0" dirty="0">
                <a:solidFill>
                  <a:schemeClr val="tx1"/>
                </a:solidFill>
              </a:rPr>
              <a:t>New Home Price</a:t>
            </a:r>
            <a:r>
              <a:rPr lang="en-US" sz="1600" b="0" dirty="0">
                <a:solidFill>
                  <a:schemeClr val="tx1"/>
                </a:solidFill>
              </a:rPr>
              <a:t>		$350,000</a:t>
            </a:r>
          </a:p>
          <a:p>
            <a:pPr marL="115888" indent="0" defTabSz="1084263">
              <a:spcBef>
                <a:spcPts val="0"/>
              </a:spcBef>
              <a:spcAft>
                <a:spcPts val="600"/>
              </a:spcAft>
              <a:buClr>
                <a:srgbClr val="C00000"/>
              </a:buClr>
              <a:buNone/>
              <a:defRPr/>
            </a:pPr>
            <a:r>
              <a:rPr lang="en-US" sz="1800" b="0" dirty="0">
                <a:solidFill>
                  <a:schemeClr val="tx1"/>
                </a:solidFill>
              </a:rPr>
              <a:t>HECM for Purchase</a:t>
            </a:r>
            <a:r>
              <a:rPr lang="en-US" sz="1600" b="0" dirty="0">
                <a:solidFill>
                  <a:schemeClr val="tx1"/>
                </a:solidFill>
              </a:rPr>
              <a:t>		$180,543</a:t>
            </a:r>
          </a:p>
          <a:p>
            <a:pPr marL="115888" indent="0" defTabSz="1084263">
              <a:spcBef>
                <a:spcPts val="0"/>
              </a:spcBef>
              <a:spcAft>
                <a:spcPts val="600"/>
              </a:spcAft>
              <a:buClr>
                <a:srgbClr val="C00000"/>
              </a:buClr>
              <a:buNone/>
              <a:defRPr/>
            </a:pPr>
            <a:r>
              <a:rPr lang="en-US" sz="1800" b="0" dirty="0">
                <a:solidFill>
                  <a:schemeClr val="tx1"/>
                </a:solidFill>
              </a:rPr>
              <a:t>Down payment</a:t>
            </a:r>
            <a:r>
              <a:rPr lang="en-US" sz="1600" b="0" dirty="0">
                <a:solidFill>
                  <a:schemeClr val="tx1"/>
                </a:solidFill>
              </a:rPr>
              <a:t>		$169,457</a:t>
            </a:r>
            <a:br>
              <a:rPr lang="en-US" sz="1600" b="0" dirty="0">
                <a:solidFill>
                  <a:schemeClr val="tx1"/>
                </a:solidFill>
              </a:rPr>
            </a:br>
            <a:r>
              <a:rPr lang="en-US" sz="1600" b="0" dirty="0">
                <a:solidFill>
                  <a:schemeClr val="tx1"/>
                </a:solidFill>
              </a:rPr>
              <a:t>(from proceeds)</a:t>
            </a:r>
          </a:p>
          <a:p>
            <a:pPr marL="3175" indent="0">
              <a:spcBef>
                <a:spcPts val="0"/>
              </a:spcBef>
              <a:spcAft>
                <a:spcPts val="600"/>
              </a:spcAft>
              <a:buClr>
                <a:srgbClr val="C00000"/>
              </a:buClr>
              <a:buNone/>
              <a:tabLst>
                <a:tab pos="3082925" algn="l"/>
              </a:tabLst>
              <a:defRPr/>
            </a:pPr>
            <a:r>
              <a:rPr lang="en-US" sz="1800" b="1" dirty="0">
                <a:solidFill>
                  <a:schemeClr val="tx1"/>
                </a:solidFill>
              </a:rPr>
              <a:t>Funds remaining         	  $290,543</a:t>
            </a:r>
            <a:endParaRPr lang="en-US" sz="2000" b="1" dirty="0">
              <a:solidFill>
                <a:schemeClr val="tx1"/>
              </a:solidFill>
            </a:endParaRPr>
          </a:p>
        </p:txBody>
      </p:sp>
      <p:sp>
        <p:nvSpPr>
          <p:cNvPr id="5" name="TextBox 4"/>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Strategy: HECM for Purchase</a:t>
            </a:r>
          </a:p>
        </p:txBody>
      </p:sp>
      <p:sp>
        <p:nvSpPr>
          <p:cNvPr id="6" name="TextBox 5"/>
          <p:cNvSpPr txBox="1"/>
          <p:nvPr/>
        </p:nvSpPr>
        <p:spPr>
          <a:xfrm>
            <a:off x="228600" y="1179347"/>
            <a:ext cx="8610600" cy="1015663"/>
          </a:xfrm>
          <a:prstGeom prst="rect">
            <a:avLst/>
          </a:prstGeom>
          <a:noFill/>
        </p:spPr>
        <p:txBody>
          <a:bodyPr wrap="square" rtlCol="0">
            <a:spAutoFit/>
          </a:bodyPr>
          <a:lstStyle/>
          <a:p>
            <a:r>
              <a:rPr lang="en-US" sz="2000" dirty="0"/>
              <a:t>A 70-year-old couple sell their home for $500,000, and purchase a new home for $350,000. They do not want any monthly mortgage payments.</a:t>
            </a:r>
          </a:p>
        </p:txBody>
      </p:sp>
      <p:sp>
        <p:nvSpPr>
          <p:cNvPr id="8" name="Footer Placeholder 1"/>
          <p:cNvSpPr txBox="1">
            <a:spLocks/>
          </p:cNvSpPr>
          <p:nvPr/>
        </p:nvSpPr>
        <p:spPr>
          <a:xfrm flipH="1">
            <a:off x="7467600" y="6324600"/>
            <a:ext cx="3276600" cy="381000"/>
          </a:xfrm>
          <a:prstGeom prst="rect">
            <a:avLst/>
          </a:prstGeom>
        </p:spPr>
        <p:txBody>
          <a:bodyPr vert="horz" lIns="91440" tIns="45720" rIns="91440" bIns="45720" rtlCol="0" anchor="ctr"/>
          <a:lstStyle>
            <a:defPPr>
              <a:defRPr lang="en-US"/>
            </a:defPPr>
            <a:lvl1pPr marL="0" algn="ctr" defTabSz="1219170" rtl="0" eaLnBrk="1" latinLnBrk="0" hangingPunct="1">
              <a:defRPr sz="9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1050" b="1" dirty="0">
              <a:solidFill>
                <a:schemeClr val="tx2">
                  <a:lumMod val="60000"/>
                  <a:lumOff val="40000"/>
                </a:schemeClr>
              </a:solidFill>
            </a:endParaRPr>
          </a:p>
        </p:txBody>
      </p:sp>
    </p:spTree>
    <p:extLst>
      <p:ext uri="{BB962C8B-B14F-4D97-AF65-F5344CB8AC3E}">
        <p14:creationId xmlns:p14="http://schemas.microsoft.com/office/powerpoint/2010/main" val="83495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04800"/>
            <a:ext cx="9144000" cy="769441"/>
          </a:xfrm>
          <a:prstGeom prst="rect">
            <a:avLst/>
          </a:prstGeom>
          <a:solidFill>
            <a:schemeClr val="bg2">
              <a:lumMod val="40000"/>
              <a:lumOff val="60000"/>
            </a:schemeClr>
          </a:solidFill>
        </p:spPr>
        <p:txBody>
          <a:bodyPr wrap="square" rtlCol="0">
            <a:spAutoFit/>
          </a:bodyPr>
          <a:lstStyle/>
          <a:p>
            <a:pPr algn="ctr"/>
            <a:r>
              <a:rPr lang="en-US" sz="4400" dirty="0">
                <a:solidFill>
                  <a:schemeClr val="accent3">
                    <a:lumMod val="75000"/>
                  </a:schemeClr>
                </a:solidFill>
                <a:effectLst>
                  <a:outerShdw blurRad="38100" dist="38100" dir="2700000" algn="tl">
                    <a:srgbClr val="000000">
                      <a:alpha val="43137"/>
                    </a:srgbClr>
                  </a:outerShdw>
                </a:effectLst>
              </a:rPr>
              <a:t>Strategy: HECM for Purchase</a:t>
            </a:r>
          </a:p>
        </p:txBody>
      </p:sp>
      <p:sp>
        <p:nvSpPr>
          <p:cNvPr id="8" name="TextBox 7"/>
          <p:cNvSpPr txBox="1"/>
          <p:nvPr/>
        </p:nvSpPr>
        <p:spPr>
          <a:xfrm>
            <a:off x="228600" y="1158768"/>
            <a:ext cx="8686800" cy="1107996"/>
          </a:xfrm>
          <a:prstGeom prst="rect">
            <a:avLst/>
          </a:prstGeom>
          <a:noFill/>
        </p:spPr>
        <p:txBody>
          <a:bodyPr wrap="square" rtlCol="0">
            <a:spAutoFit/>
          </a:bodyPr>
          <a:lstStyle/>
          <a:p>
            <a:r>
              <a:rPr lang="en-US" sz="2200" dirty="0"/>
              <a:t>A 70-year-old couple sell their home for $500,000, and purchase a new home for $700,000. They do not want any monthly mortgage payments.</a:t>
            </a:r>
          </a:p>
        </p:txBody>
      </p:sp>
      <p:sp>
        <p:nvSpPr>
          <p:cNvPr id="12" name="Content Placeholder 2"/>
          <p:cNvSpPr>
            <a:spLocks noGrp="1"/>
          </p:cNvSpPr>
          <p:nvPr>
            <p:ph sz="half" idx="2"/>
          </p:nvPr>
        </p:nvSpPr>
        <p:spPr>
          <a:xfrm>
            <a:off x="4724400" y="2663897"/>
            <a:ext cx="4191000" cy="3524071"/>
          </a:xfrm>
          <a:solidFill>
            <a:schemeClr val="tx1">
              <a:lumMod val="10000"/>
              <a:lumOff val="90000"/>
            </a:schemeClr>
          </a:solidFill>
        </p:spPr>
        <p:txBody>
          <a:bodyPr>
            <a:noAutofit/>
          </a:bodyPr>
          <a:lstStyle/>
          <a:p>
            <a:pPr>
              <a:spcAft>
                <a:spcPts val="600"/>
              </a:spcAft>
            </a:pPr>
            <a:r>
              <a:rPr lang="en-US" sz="1800" b="1" dirty="0">
                <a:solidFill>
                  <a:schemeClr val="accent2"/>
                </a:solidFill>
              </a:rPr>
              <a:t>Upsizing with Liquidity</a:t>
            </a:r>
          </a:p>
          <a:p>
            <a:pPr marL="3175" indent="0" defTabSz="1084263">
              <a:spcBef>
                <a:spcPts val="0"/>
              </a:spcBef>
              <a:spcAft>
                <a:spcPts val="600"/>
              </a:spcAft>
              <a:buClr>
                <a:srgbClr val="C00000"/>
              </a:buClr>
              <a:defRPr/>
            </a:pPr>
            <a:r>
              <a:rPr lang="en-US" sz="1800" dirty="0">
                <a:solidFill>
                  <a:schemeClr val="tx1"/>
                </a:solidFill>
              </a:rPr>
              <a:t>With a HECM for Purchase</a:t>
            </a:r>
          </a:p>
          <a:p>
            <a:pPr marL="115888" indent="0" defTabSz="568325">
              <a:spcBef>
                <a:spcPts val="0"/>
              </a:spcBef>
              <a:spcAft>
                <a:spcPts val="600"/>
              </a:spcAft>
              <a:buClr>
                <a:srgbClr val="C00000"/>
              </a:buClr>
              <a:tabLst>
                <a:tab pos="2630488" algn="l"/>
              </a:tabLst>
              <a:defRPr/>
            </a:pPr>
            <a:r>
              <a:rPr lang="en-US" sz="1800" b="0" dirty="0">
                <a:solidFill>
                  <a:schemeClr val="tx1"/>
                </a:solidFill>
              </a:rPr>
              <a:t>Sale price (old home)	$500,000</a:t>
            </a:r>
          </a:p>
          <a:p>
            <a:pPr marL="112713">
              <a:spcBef>
                <a:spcPts val="0"/>
              </a:spcBef>
              <a:spcAft>
                <a:spcPts val="600"/>
              </a:spcAft>
              <a:buClr>
                <a:srgbClr val="C00000"/>
              </a:buClr>
              <a:tabLst>
                <a:tab pos="2055813" algn="l"/>
              </a:tabLst>
              <a:defRPr/>
            </a:pPr>
            <a:r>
              <a:rPr lang="en-US" sz="1800" dirty="0">
                <a:solidFill>
                  <a:schemeClr val="tx1"/>
                </a:solidFill>
              </a:rPr>
              <a:t>8% closing costs       $ -40,000</a:t>
            </a:r>
          </a:p>
          <a:p>
            <a:pPr marL="115888" indent="0" defTabSz="1084263">
              <a:spcBef>
                <a:spcPts val="0"/>
              </a:spcBef>
              <a:spcAft>
                <a:spcPts val="600"/>
              </a:spcAft>
              <a:buClr>
                <a:srgbClr val="C00000"/>
              </a:buClr>
              <a:tabLst>
                <a:tab pos="2630488" algn="l"/>
              </a:tabLst>
              <a:defRPr/>
            </a:pPr>
            <a:r>
              <a:rPr lang="en-US" sz="1800" b="0" dirty="0">
                <a:solidFill>
                  <a:schemeClr val="tx1"/>
                </a:solidFill>
              </a:rPr>
              <a:t>Net Proceeds	$460,000</a:t>
            </a:r>
          </a:p>
          <a:p>
            <a:pPr marL="115888" indent="0" defTabSz="1546225">
              <a:spcBef>
                <a:spcPts val="0"/>
              </a:spcBef>
              <a:spcAft>
                <a:spcPts val="600"/>
              </a:spcAft>
              <a:buClr>
                <a:srgbClr val="C00000"/>
              </a:buClr>
              <a:tabLst>
                <a:tab pos="2630488" algn="l"/>
              </a:tabLst>
              <a:defRPr/>
            </a:pPr>
            <a:r>
              <a:rPr lang="en-US" sz="1800" b="0" dirty="0">
                <a:solidFill>
                  <a:schemeClr val="tx1"/>
                </a:solidFill>
              </a:rPr>
              <a:t>New Home Price	$700,000</a:t>
            </a:r>
          </a:p>
          <a:p>
            <a:pPr marL="115888" indent="0" defTabSz="1546225">
              <a:spcBef>
                <a:spcPts val="0"/>
              </a:spcBef>
              <a:spcAft>
                <a:spcPts val="600"/>
              </a:spcAft>
              <a:buClr>
                <a:srgbClr val="C00000"/>
              </a:buClr>
              <a:tabLst>
                <a:tab pos="2630488" algn="l"/>
              </a:tabLst>
              <a:defRPr/>
            </a:pPr>
            <a:r>
              <a:rPr lang="en-US" sz="1800" b="0" dirty="0">
                <a:solidFill>
                  <a:schemeClr val="tx1"/>
                </a:solidFill>
              </a:rPr>
              <a:t>HECM for Purchase	$335,803</a:t>
            </a:r>
          </a:p>
          <a:p>
            <a:pPr marL="115888" indent="0" defTabSz="1084263">
              <a:spcBef>
                <a:spcPts val="0"/>
              </a:spcBef>
              <a:spcAft>
                <a:spcPts val="600"/>
              </a:spcAft>
              <a:buClr>
                <a:srgbClr val="C00000"/>
              </a:buClr>
              <a:tabLst>
                <a:tab pos="2630488" algn="l"/>
              </a:tabLst>
              <a:defRPr/>
            </a:pPr>
            <a:r>
              <a:rPr lang="en-US" sz="1800" b="0" dirty="0">
                <a:solidFill>
                  <a:schemeClr val="tx1"/>
                </a:solidFill>
              </a:rPr>
              <a:t>Down payment	$364,197</a:t>
            </a:r>
            <a:br>
              <a:rPr lang="en-US" sz="1800" b="0" dirty="0">
                <a:solidFill>
                  <a:schemeClr val="tx1"/>
                </a:solidFill>
              </a:rPr>
            </a:br>
            <a:r>
              <a:rPr lang="en-US" sz="1800" b="0" dirty="0">
                <a:solidFill>
                  <a:schemeClr val="tx1"/>
                </a:solidFill>
              </a:rPr>
              <a:t>(from proceeds)</a:t>
            </a:r>
          </a:p>
          <a:p>
            <a:pPr marL="115888" indent="0" defTabSz="1084263">
              <a:spcBef>
                <a:spcPts val="0"/>
              </a:spcBef>
              <a:spcAft>
                <a:spcPts val="600"/>
              </a:spcAft>
              <a:buClr>
                <a:srgbClr val="C00000"/>
              </a:buClr>
              <a:tabLst>
                <a:tab pos="2630488" algn="l"/>
              </a:tabLst>
              <a:defRPr/>
            </a:pPr>
            <a:r>
              <a:rPr lang="en-US" sz="1800" b="1" dirty="0">
                <a:solidFill>
                  <a:schemeClr val="tx1"/>
                </a:solidFill>
              </a:rPr>
              <a:t>Funds remaining	$  95,803</a:t>
            </a:r>
          </a:p>
          <a:p>
            <a:pPr marL="115888" indent="0" defTabSz="1084263">
              <a:spcBef>
                <a:spcPts val="0"/>
              </a:spcBef>
              <a:spcAft>
                <a:spcPts val="600"/>
              </a:spcAft>
              <a:buClr>
                <a:srgbClr val="C00000"/>
              </a:buClr>
              <a:tabLst>
                <a:tab pos="2630488" algn="l"/>
              </a:tabLst>
              <a:defRPr/>
            </a:pPr>
            <a:endParaRPr lang="en-US" sz="1800" b="0" dirty="0">
              <a:solidFill>
                <a:schemeClr val="tx1">
                  <a:lumMod val="95000"/>
                  <a:lumOff val="5000"/>
                </a:schemeClr>
              </a:solidFill>
            </a:endParaRPr>
          </a:p>
        </p:txBody>
      </p:sp>
      <p:sp>
        <p:nvSpPr>
          <p:cNvPr id="16" name="Content Placeholder 2"/>
          <p:cNvSpPr>
            <a:spLocks noGrp="1"/>
          </p:cNvSpPr>
          <p:nvPr>
            <p:ph sz="quarter" idx="4"/>
          </p:nvPr>
        </p:nvSpPr>
        <p:spPr>
          <a:xfrm>
            <a:off x="228600" y="2663897"/>
            <a:ext cx="4343400" cy="3524071"/>
          </a:xfrm>
          <a:solidFill>
            <a:schemeClr val="tx1">
              <a:lumMod val="10000"/>
              <a:lumOff val="90000"/>
            </a:schemeClr>
          </a:solidFill>
        </p:spPr>
        <p:txBody>
          <a:bodyPr>
            <a:noAutofit/>
          </a:bodyPr>
          <a:lstStyle/>
          <a:p>
            <a:r>
              <a:rPr lang="en-US" sz="1800" b="1" dirty="0">
                <a:solidFill>
                  <a:schemeClr val="accent2"/>
                </a:solidFill>
              </a:rPr>
              <a:t>Upsizing</a:t>
            </a:r>
            <a:endParaRPr lang="en-US" sz="2000" b="1" dirty="0">
              <a:solidFill>
                <a:schemeClr val="accent2"/>
              </a:solidFill>
            </a:endParaRPr>
          </a:p>
          <a:p>
            <a:pPr marL="3175" indent="0" defTabSz="1084263">
              <a:spcBef>
                <a:spcPts val="0"/>
              </a:spcBef>
              <a:spcAft>
                <a:spcPts val="600"/>
              </a:spcAft>
              <a:buClr>
                <a:srgbClr val="C00000"/>
              </a:buClr>
              <a:defRPr/>
            </a:pPr>
            <a:r>
              <a:rPr lang="en-US" sz="1800" dirty="0">
                <a:solidFill>
                  <a:schemeClr val="tx1"/>
                </a:solidFill>
              </a:rPr>
              <a:t>Without a HECM for Purchase</a:t>
            </a:r>
          </a:p>
          <a:p>
            <a:pPr marL="115888" indent="0" defTabSz="1209675">
              <a:spcBef>
                <a:spcPts val="0"/>
              </a:spcBef>
              <a:spcAft>
                <a:spcPts val="600"/>
              </a:spcAft>
              <a:buClr>
                <a:srgbClr val="C00000"/>
              </a:buClr>
              <a:tabLst>
                <a:tab pos="2970213" algn="l"/>
              </a:tabLst>
              <a:defRPr/>
            </a:pPr>
            <a:r>
              <a:rPr lang="en-US" sz="1600" b="0" dirty="0">
                <a:solidFill>
                  <a:schemeClr val="tx1"/>
                </a:solidFill>
              </a:rPr>
              <a:t>Sale price (old home)	$500,000</a:t>
            </a:r>
          </a:p>
          <a:p>
            <a:pPr marL="112713">
              <a:spcBef>
                <a:spcPts val="0"/>
              </a:spcBef>
              <a:spcAft>
                <a:spcPts val="600"/>
              </a:spcAft>
              <a:buClr>
                <a:srgbClr val="C00000"/>
              </a:buClr>
              <a:tabLst>
                <a:tab pos="2055813" algn="l"/>
              </a:tabLst>
              <a:defRPr/>
            </a:pPr>
            <a:r>
              <a:rPr lang="en-US" sz="1600" dirty="0">
                <a:solidFill>
                  <a:schemeClr val="tx1"/>
                </a:solidFill>
              </a:rPr>
              <a:t>8% closing costs         </a:t>
            </a:r>
            <a:r>
              <a:rPr lang="en-US" sz="1200" dirty="0">
                <a:solidFill>
                  <a:schemeClr val="tx1"/>
                </a:solidFill>
              </a:rPr>
              <a:t>  </a:t>
            </a:r>
            <a:r>
              <a:rPr lang="en-US" sz="1600" dirty="0">
                <a:solidFill>
                  <a:schemeClr val="tx1"/>
                </a:solidFill>
              </a:rPr>
              <a:t> $</a:t>
            </a:r>
            <a:r>
              <a:rPr lang="en-US" sz="1200" dirty="0">
                <a:solidFill>
                  <a:schemeClr val="tx1"/>
                </a:solidFill>
              </a:rPr>
              <a:t> </a:t>
            </a:r>
            <a:r>
              <a:rPr lang="en-US" sz="1600" dirty="0">
                <a:solidFill>
                  <a:schemeClr val="tx1"/>
                </a:solidFill>
              </a:rPr>
              <a:t>-40,000</a:t>
            </a:r>
          </a:p>
          <a:p>
            <a:pPr marL="115888" indent="0" defTabSz="1084263">
              <a:spcBef>
                <a:spcPts val="0"/>
              </a:spcBef>
              <a:spcAft>
                <a:spcPts val="600"/>
              </a:spcAft>
              <a:buClr>
                <a:srgbClr val="C00000"/>
              </a:buClr>
              <a:tabLst>
                <a:tab pos="2970213" algn="l"/>
              </a:tabLst>
              <a:defRPr/>
            </a:pPr>
            <a:r>
              <a:rPr lang="en-US" sz="1600" b="0" dirty="0">
                <a:solidFill>
                  <a:schemeClr val="tx1"/>
                </a:solidFill>
              </a:rPr>
              <a:t>Net Proceeds	$460,000</a:t>
            </a:r>
          </a:p>
          <a:p>
            <a:pPr marL="115888" indent="0" defTabSz="1084263">
              <a:spcBef>
                <a:spcPts val="0"/>
              </a:spcBef>
              <a:spcAft>
                <a:spcPts val="600"/>
              </a:spcAft>
              <a:buClr>
                <a:srgbClr val="C00000"/>
              </a:buClr>
              <a:tabLst>
                <a:tab pos="2970213" algn="l"/>
              </a:tabLst>
              <a:defRPr/>
            </a:pPr>
            <a:r>
              <a:rPr lang="en-US" sz="1600" b="0" dirty="0">
                <a:solidFill>
                  <a:schemeClr val="tx1"/>
                </a:solidFill>
              </a:rPr>
              <a:t>New Home Price	$700,000</a:t>
            </a:r>
          </a:p>
          <a:p>
            <a:pPr marL="3175" indent="0">
              <a:spcBef>
                <a:spcPts val="0"/>
              </a:spcBef>
              <a:spcAft>
                <a:spcPts val="600"/>
              </a:spcAft>
              <a:buClr>
                <a:srgbClr val="C00000"/>
              </a:buClr>
              <a:tabLst>
                <a:tab pos="2855913" algn="l"/>
              </a:tabLst>
              <a:defRPr/>
            </a:pPr>
            <a:r>
              <a:rPr lang="en-US" sz="1800" b="1" dirty="0">
                <a:solidFill>
                  <a:schemeClr val="tx1"/>
                </a:solidFill>
              </a:rPr>
              <a:t>Funds required	$240,000</a:t>
            </a:r>
          </a:p>
        </p:txBody>
      </p:sp>
      <p:sp>
        <p:nvSpPr>
          <p:cNvPr id="9" name="Footer Placeholder 1"/>
          <p:cNvSpPr txBox="1">
            <a:spLocks/>
          </p:cNvSpPr>
          <p:nvPr/>
        </p:nvSpPr>
        <p:spPr>
          <a:xfrm flipH="1">
            <a:off x="8153400" y="6629400"/>
            <a:ext cx="3429000" cy="76200"/>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050" b="1" dirty="0">
                <a:solidFill>
                  <a:schemeClr val="tx2">
                    <a:lumMod val="60000"/>
                    <a:lumOff val="40000"/>
                  </a:schemeClr>
                </a:solidFill>
              </a:rPr>
              <a:t>	</a:t>
            </a:r>
          </a:p>
        </p:txBody>
      </p:sp>
    </p:spTree>
    <p:extLst>
      <p:ext uri="{BB962C8B-B14F-4D97-AF65-F5344CB8AC3E}">
        <p14:creationId xmlns:p14="http://schemas.microsoft.com/office/powerpoint/2010/main" val="4263773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96930&quot;&gt;&lt;object type=&quot;3&quot; unique_id=&quot;98091&quot;&gt;&lt;property id=&quot;20148&quot; value=&quot;5&quot;/&gt;&lt;property id=&quot;20300&quot; value=&quot;Slide 1 - &amp;quot;Reverse Sales Training&amp;quot;&quot;/&gt;&lt;property id=&quot;20307&quot; value=&quot;262&quot;/&gt;&lt;/object&gt;&lt;object type=&quot;3&quot; unique_id=&quot;102431&quot;&gt;&lt;property id=&quot;20148&quot; value=&quot;5&quot;/&gt;&lt;property id=&quot;20300&quot; value=&quot;Slide 2&quot;/&gt;&lt;property id=&quot;20307&quot; value=&quot;289&quot;/&gt;&lt;/object&gt;&lt;object type=&quot;3&quot; unique_id=&quot;102582&quot;&gt;&lt;property id=&quot;20148&quot; value=&quot;5&quot;/&gt;&lt;property id=&quot;20300&quot; value=&quot;Slide 3&quot;/&gt;&lt;property id=&quot;20307&quot; value=&quot;293&quot;/&gt;&lt;/object&gt;&lt;object type=&quot;3&quot; unique_id=&quot;102583&quot;&gt;&lt;property id=&quot;20148&quot; value=&quot;5&quot;/&gt;&lt;property id=&quot;20300&quot; value=&quot;Slide 4&quot;/&gt;&lt;property id=&quot;20307&quot; value=&quot;294&quot;/&gt;&lt;/object&gt;&lt;object type=&quot;3&quot; unique_id=&quot;102584&quot;&gt;&lt;property id=&quot;20148&quot; value=&quot;5&quot;/&gt;&lt;property id=&quot;20300&quot; value=&quot;Slide 5&quot;/&gt;&lt;property id=&quot;20307&quot; value=&quot;295&quot;/&gt;&lt;/object&gt;&lt;object type=&quot;3&quot; unique_id=&quot;102585&quot;&gt;&lt;property id=&quot;20148&quot; value=&quot;5&quot;/&gt;&lt;property id=&quot;20300&quot; value=&quot;Slide 6&quot;/&gt;&lt;property id=&quot;20307&quot; value=&quot;296&quot;/&gt;&lt;/object&gt;&lt;object type=&quot;3&quot; unique_id=&quot;102586&quot;&gt;&lt;property id=&quot;20148&quot; value=&quot;5&quot;/&gt;&lt;property id=&quot;20300&quot; value=&quot;Slide 7&quot;/&gt;&lt;property id=&quot;20307&quot; value=&quot;297&quot;/&gt;&lt;/object&gt;&lt;object type=&quot;3&quot; unique_id=&quot;102588&quot;&gt;&lt;property id=&quot;20148&quot; value=&quot;5&quot;/&gt;&lt;property id=&quot;20300&quot; value=&quot;Slide 8&quot;/&gt;&lt;property id=&quot;20307&quot; value=&quot;299&quot;/&gt;&lt;/object&gt;&lt;object type=&quot;3&quot; unique_id=&quot;102589&quot;&gt;&lt;property id=&quot;20148&quot; value=&quot;5&quot;/&gt;&lt;property id=&quot;20300&quot; value=&quot;Slide 9&quot;/&gt;&lt;property id=&quot;20307&quot; value=&quot;300&quot;/&gt;&lt;/object&gt;&lt;object type=&quot;3&quot; unique_id=&quot;102590&quot;&gt;&lt;property id=&quot;20148&quot; value=&quot;5&quot;/&gt;&lt;property id=&quot;20300&quot; value=&quot;Slide 10&quot;/&gt;&lt;property id=&quot;20307&quot; value=&quot;301&quot;/&gt;&lt;/object&gt;&lt;object type=&quot;3&quot; unique_id=&quot;102591&quot;&gt;&lt;property id=&quot;20148&quot; value=&quot;5&quot;/&gt;&lt;property id=&quot;20300&quot; value=&quot;Slide 11&quot;/&gt;&lt;property id=&quot;20307&quot; value=&quot;302&quot;/&gt;&lt;/object&gt;&lt;object type=&quot;3&quot; unique_id=&quot;102592&quot;&gt;&lt;property id=&quot;20148&quot; value=&quot;5&quot;/&gt;&lt;property id=&quot;20300&quot; value=&quot;Slide 12&quot;/&gt;&lt;property id=&quot;20307&quot; value=&quot;303&quot;/&gt;&lt;/object&gt;&lt;object type=&quot;3&quot; unique_id=&quot;102593&quot;&gt;&lt;property id=&quot;20148&quot; value=&quot;5&quot;/&gt;&lt;property id=&quot;20300&quot; value=&quot;Slide 13&quot;/&gt;&lt;property id=&quot;20307&quot; value=&quot;304&quot;/&gt;&lt;/object&gt;&lt;object type=&quot;3&quot; unique_id=&quot;102594&quot;&gt;&lt;property id=&quot;20148&quot; value=&quot;5&quot;/&gt;&lt;property id=&quot;20300&quot; value=&quot;Slide 14&quot;/&gt;&lt;property id=&quot;20307&quot; value=&quot;305&quot;/&gt;&lt;/object&gt;&lt;object type=&quot;3&quot; unique_id=&quot;102595&quot;&gt;&lt;property id=&quot;20148&quot; value=&quot;5&quot;/&gt;&lt;property id=&quot;20300&quot; value=&quot;Slide 15&quot;/&gt;&lt;property id=&quot;20307&quot; value=&quot;306&quot;/&gt;&lt;/object&gt;&lt;object type=&quot;3&quot; unique_id=&quot;102596&quot;&gt;&lt;property id=&quot;20148&quot; value=&quot;5&quot;/&gt;&lt;property id=&quot;20300&quot; value=&quot;Slide 17&quot;/&gt;&lt;property id=&quot;20307&quot; value=&quot;307&quot;/&gt;&lt;/object&gt;&lt;object type=&quot;3&quot; unique_id=&quot;102597&quot;&gt;&lt;property id=&quot;20148&quot; value=&quot;5&quot;/&gt;&lt;property id=&quot;20300&quot; value=&quot;Slide 18&quot;/&gt;&lt;property id=&quot;20307&quot; value=&quot;308&quot;/&gt;&lt;/object&gt;&lt;object type=&quot;3&quot; unique_id=&quot;102598&quot;&gt;&lt;property id=&quot;20148&quot; value=&quot;5&quot;/&gt;&lt;property id=&quot;20300&quot; value=&quot;Slide 19&quot;/&gt;&lt;property id=&quot;20307&quot; value=&quot;309&quot;/&gt;&lt;/object&gt;&lt;object type=&quot;3&quot; unique_id=&quot;102599&quot;&gt;&lt;property id=&quot;20148&quot; value=&quot;5&quot;/&gt;&lt;property id=&quot;20300&quot; value=&quot;Slide 20&quot;/&gt;&lt;property id=&quot;20307&quot; value=&quot;310&quot;/&gt;&lt;/object&gt;&lt;object type=&quot;3&quot; unique_id=&quot;103441&quot;&gt;&lt;property id=&quot;20148&quot; value=&quot;5&quot;/&gt;&lt;property id=&quot;20300&quot; value=&quot;Slide 16&quot;/&gt;&lt;property id=&quot;20307&quot; value=&quot;314&quot;/&gt;&lt;/object&gt;&lt;object type=&quot;3&quot; unique_id=&quot;103586&quot;&gt;&lt;property id=&quot;20148&quot; value=&quot;5&quot;/&gt;&lt;property id=&quot;20300&quot; value=&quot;Slide 21&quot;/&gt;&lt;property id=&quot;20307&quot; value=&quot;315&quot;/&gt;&lt;/object&gt;&lt;/object&gt;&lt;object type=&quot;8&quot; unique_id=&quot;96944&quot;&gt;&lt;/object&gt;&lt;/object&gt;&lt;/database&gt;"/>
  <p:tag name="SECTOMILLISECCONVERTED" val="1"/>
</p:tagLst>
</file>

<file path=ppt/theme/theme1.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FAR Template</Template>
  <TotalTime>4355</TotalTime>
  <Words>3072</Words>
  <Application>Microsoft Office PowerPoint</Application>
  <PresentationFormat>On-screen Show (4:3)</PresentationFormat>
  <Paragraphs>360</Paragraphs>
  <Slides>30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Rounded MT Bold</vt:lpstr>
      <vt:lpstr>Calibri</vt:lpstr>
      <vt:lpstr>Calibri Light</vt:lpstr>
      <vt:lpstr>Courier New</vt:lpstr>
      <vt:lpstr>Helvetica</vt:lpstr>
      <vt:lpstr>Times New Roman</vt:lpstr>
      <vt:lpstr>Wingdings</vt:lpstr>
      <vt:lpstr>2_Office Theme</vt:lpstr>
      <vt:lpstr>Learning about Reverse Mortgage  for Purchase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Urban Financial of America,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Gilliland, Maureen</dc:creator>
  <cp:lastModifiedBy>Scott Underwood</cp:lastModifiedBy>
  <cp:revision>182</cp:revision>
  <cp:lastPrinted>2017-03-07T17:46:39Z</cp:lastPrinted>
  <dcterms:created xsi:type="dcterms:W3CDTF">2015-10-13T15:54:20Z</dcterms:created>
  <dcterms:modified xsi:type="dcterms:W3CDTF">2017-03-07T17:51:33Z</dcterms:modified>
</cp:coreProperties>
</file>